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2" r:id="rId1"/>
  </p:sldMasterIdLst>
  <p:notesMasterIdLst>
    <p:notesMasterId r:id="rId37"/>
  </p:notesMasterIdLst>
  <p:sldIdLst>
    <p:sldId id="256" r:id="rId2"/>
    <p:sldId id="287" r:id="rId3"/>
    <p:sldId id="362" r:id="rId4"/>
    <p:sldId id="257" r:id="rId5"/>
    <p:sldId id="259" r:id="rId6"/>
    <p:sldId id="339" r:id="rId7"/>
    <p:sldId id="292" r:id="rId8"/>
    <p:sldId id="293" r:id="rId9"/>
    <p:sldId id="294" r:id="rId10"/>
    <p:sldId id="295" r:id="rId11"/>
    <p:sldId id="298" r:id="rId12"/>
    <p:sldId id="341" r:id="rId13"/>
    <p:sldId id="344" r:id="rId14"/>
    <p:sldId id="343" r:id="rId15"/>
    <p:sldId id="346" r:id="rId16"/>
    <p:sldId id="305" r:id="rId17"/>
    <p:sldId id="345" r:id="rId18"/>
    <p:sldId id="310" r:id="rId19"/>
    <p:sldId id="347" r:id="rId20"/>
    <p:sldId id="348" r:id="rId21"/>
    <p:sldId id="315" r:id="rId22"/>
    <p:sldId id="349" r:id="rId23"/>
    <p:sldId id="350" r:id="rId24"/>
    <p:sldId id="320" r:id="rId25"/>
    <p:sldId id="351" r:id="rId26"/>
    <p:sldId id="352" r:id="rId27"/>
    <p:sldId id="324" r:id="rId28"/>
    <p:sldId id="353" r:id="rId29"/>
    <p:sldId id="354" r:id="rId30"/>
    <p:sldId id="355" r:id="rId31"/>
    <p:sldId id="356" r:id="rId32"/>
    <p:sldId id="357" r:id="rId33"/>
    <p:sldId id="358" r:id="rId34"/>
    <p:sldId id="359" r:id="rId35"/>
    <p:sldId id="360" r:id="rId36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47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AF399B-7060-4FD5-9E0F-AD19D2D50FBC}" type="datetimeFigureOut">
              <a:rPr lang="es-PE" smtClean="0"/>
              <a:t>12/08/2019</a:t>
            </a:fld>
            <a:endParaRPr lang="es-P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314A04-B2BF-4481-8212-A884DAE6096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54015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err="1" smtClean="0">
                <a:latin typeface="Times New Roman" pitchFamily="18" charset="0"/>
                <a:ea typeface="MS PGothic" pitchFamily="34" charset="-128"/>
              </a:rPr>
              <a:t>Ej</a:t>
            </a:r>
            <a:r>
              <a:rPr lang="en-US" dirty="0" smtClean="0">
                <a:latin typeface="Times New Roman" pitchFamily="18" charset="0"/>
                <a:ea typeface="MS PGothic" pitchFamily="34" charset="-128"/>
              </a:rPr>
              <a:t> </a:t>
            </a:r>
            <a:r>
              <a:rPr lang="en-US" dirty="0" err="1" smtClean="0">
                <a:latin typeface="Times New Roman" pitchFamily="18" charset="0"/>
                <a:ea typeface="MS PGothic" pitchFamily="34" charset="-128"/>
              </a:rPr>
              <a:t>creencia</a:t>
            </a:r>
            <a:r>
              <a:rPr lang="en-US" dirty="0" smtClean="0">
                <a:latin typeface="Times New Roman" pitchFamily="18" charset="0"/>
                <a:ea typeface="MS PGothic" pitchFamily="34" charset="-128"/>
              </a:rPr>
              <a:t>: Solo </a:t>
            </a:r>
            <a:r>
              <a:rPr lang="en-US" dirty="0" err="1" smtClean="0">
                <a:latin typeface="Times New Roman" pitchFamily="18" charset="0"/>
                <a:ea typeface="MS PGothic" pitchFamily="34" charset="-128"/>
              </a:rPr>
              <a:t>si</a:t>
            </a:r>
            <a:r>
              <a:rPr lang="en-US" dirty="0" smtClean="0">
                <a:latin typeface="Times New Roman" pitchFamily="18" charset="0"/>
                <a:ea typeface="MS PGothic" pitchFamily="34" charset="-128"/>
              </a:rPr>
              <a:t> </a:t>
            </a:r>
            <a:r>
              <a:rPr lang="en-US" dirty="0" err="1" smtClean="0">
                <a:latin typeface="Times New Roman" pitchFamily="18" charset="0"/>
                <a:ea typeface="MS PGothic" pitchFamily="34" charset="-128"/>
              </a:rPr>
              <a:t>tengo</a:t>
            </a:r>
            <a:r>
              <a:rPr lang="en-US" dirty="0" smtClean="0">
                <a:latin typeface="Times New Roman" pitchFamily="18" charset="0"/>
                <a:ea typeface="MS PGothic" pitchFamily="34" charset="-128"/>
              </a:rPr>
              <a:t> </a:t>
            </a:r>
            <a:r>
              <a:rPr lang="en-US" dirty="0" err="1" smtClean="0">
                <a:latin typeface="Times New Roman" pitchFamily="18" charset="0"/>
                <a:ea typeface="MS PGothic" pitchFamily="34" charset="-128"/>
              </a:rPr>
              <a:t>pareja</a:t>
            </a:r>
            <a:r>
              <a:rPr lang="en-US" dirty="0" smtClean="0">
                <a:latin typeface="Times New Roman" pitchFamily="18" charset="0"/>
                <a:ea typeface="MS PGothic" pitchFamily="34" charset="-128"/>
              </a:rPr>
              <a:t> </a:t>
            </a:r>
            <a:r>
              <a:rPr lang="en-US" dirty="0" err="1" smtClean="0">
                <a:latin typeface="Times New Roman" pitchFamily="18" charset="0"/>
                <a:ea typeface="MS PGothic" pitchFamily="34" charset="-128"/>
              </a:rPr>
              <a:t>seré</a:t>
            </a:r>
            <a:r>
              <a:rPr lang="en-US" dirty="0" smtClean="0">
                <a:latin typeface="Times New Roman" pitchFamily="18" charset="0"/>
                <a:ea typeface="MS PGothic" pitchFamily="34" charset="-128"/>
              </a:rPr>
              <a:t> </a:t>
            </a:r>
            <a:r>
              <a:rPr lang="en-US" dirty="0" err="1" smtClean="0">
                <a:latin typeface="Times New Roman" pitchFamily="18" charset="0"/>
                <a:ea typeface="MS PGothic" pitchFamily="34" charset="-128"/>
              </a:rPr>
              <a:t>feliz</a:t>
            </a:r>
            <a:endParaRPr lang="en-US" dirty="0" smtClean="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03202" indent="-270462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081850" indent="-21637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14589" indent="-21637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947329" indent="-21637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380069" indent="-216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812809" indent="-216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245549" indent="-216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678288" indent="-216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9309079-ABB2-4A50-B9D8-FE2109CF7032}" type="slidenum">
              <a:rPr lang="es-ES_tradnl" smtClean="0">
                <a:latin typeface="Times New Roman" pitchFamily="18" charset="0"/>
                <a:ea typeface="MS PGothic" pitchFamily="34" charset="-128"/>
              </a:rPr>
              <a:pPr eaLnBrk="1" hangingPunct="1"/>
              <a:t>9</a:t>
            </a:fld>
            <a:endParaRPr lang="es-ES_tradnl" smtClean="0">
              <a:latin typeface="Times New Roman" pitchFamily="18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01524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14A04-B2BF-4481-8212-A884DAE6096A}" type="slidenum">
              <a:rPr lang="es-PE" smtClean="0"/>
              <a:t>24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00076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14A04-B2BF-4481-8212-A884DAE6096A}" type="slidenum">
              <a:rPr lang="es-PE" smtClean="0">
                <a:solidFill>
                  <a:prstClr val="black"/>
                </a:solidFill>
              </a:rPr>
              <a:pPr/>
              <a:t>25</a:t>
            </a:fld>
            <a:endParaRPr lang="es-P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7213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14A04-B2BF-4481-8212-A884DAE6096A}" type="slidenum">
              <a:rPr lang="es-PE" smtClean="0">
                <a:solidFill>
                  <a:prstClr val="black"/>
                </a:solidFill>
              </a:rPr>
              <a:pPr/>
              <a:t>26</a:t>
            </a:fld>
            <a:endParaRPr lang="es-P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362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1F48A-5B98-469F-846F-5381CFDBF0C8}" type="datetimeFigureOut">
              <a:rPr lang="es-PE" smtClean="0"/>
              <a:t>12/08/2019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B896-F258-43D6-906D-64279D7EEFA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61387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1F48A-5B98-469F-846F-5381CFDBF0C8}" type="datetimeFigureOut">
              <a:rPr lang="es-PE" smtClean="0"/>
              <a:t>12/08/2019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B896-F258-43D6-906D-64279D7EEFA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48294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1F48A-5B98-469F-846F-5381CFDBF0C8}" type="datetimeFigureOut">
              <a:rPr lang="es-PE" smtClean="0"/>
              <a:t>12/08/2019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B896-F258-43D6-906D-64279D7EEFA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96460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8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48177" y="3771174"/>
            <a:ext cx="546115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1F48A-5B98-469F-846F-5381CFDBF0C8}" type="datetimeFigureOut">
              <a:rPr lang="es-PE" smtClean="0"/>
              <a:t>12/08/2019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B896-F258-43D6-906D-64279D7EEFA4}" type="slidenum">
              <a:rPr lang="es-PE" smtClean="0"/>
              <a:t>‹Nº›</a:t>
            </a:fld>
            <a:endParaRPr lang="es-PE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11476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3124201"/>
            <a:ext cx="6620968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1F48A-5B98-469F-846F-5381CFDBF0C8}" type="datetimeFigureOut">
              <a:rPr lang="es-PE" smtClean="0"/>
              <a:t>12/08/2019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B896-F258-43D6-906D-64279D7EEFA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38365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1F48A-5B98-469F-846F-5381CFDBF0C8}" type="datetimeFigureOut">
              <a:rPr lang="es-PE" smtClean="0"/>
              <a:t>12/08/2019</a:t>
            </a:fld>
            <a:endParaRPr lang="es-P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B896-F258-43D6-906D-64279D7EEFA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648667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1F48A-5B98-469F-846F-5381CFDBF0C8}" type="datetimeFigureOut">
              <a:rPr lang="es-PE" smtClean="0"/>
              <a:t>12/08/2019</a:t>
            </a:fld>
            <a:endParaRPr lang="es-P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B896-F258-43D6-906D-64279D7EEFA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790025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1F48A-5B98-469F-846F-5381CFDBF0C8}" type="datetimeFigureOut">
              <a:rPr lang="es-PE" smtClean="0"/>
              <a:t>12/08/2019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B896-F258-43D6-906D-64279D7EEFA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203312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1F48A-5B98-469F-846F-5381CFDBF0C8}" type="datetimeFigureOut">
              <a:rPr lang="es-PE" smtClean="0"/>
              <a:t>12/08/2019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B896-F258-43D6-906D-64279D7EEFA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35839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856163" y="1981200"/>
            <a:ext cx="3754437" cy="1981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4856163" y="4114800"/>
            <a:ext cx="3754437" cy="1981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93D25F-A53B-4929-9AAC-0DBA63CBABF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01847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ítulo y diagrama u organi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219200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SmartArt 2"/>
          <p:cNvSpPr>
            <a:spLocks noGrp="1"/>
          </p:cNvSpPr>
          <p:nvPr>
            <p:ph type="dgm" idx="1"/>
          </p:nvPr>
        </p:nvSpPr>
        <p:spPr>
          <a:xfrm>
            <a:off x="685800" y="1641475"/>
            <a:ext cx="7772400" cy="4454525"/>
          </a:xfrm>
        </p:spPr>
        <p:txBody>
          <a:bodyPr rtlCol="0">
            <a:normAutofit/>
          </a:bodyPr>
          <a:lstStyle/>
          <a:p>
            <a:pPr lvl="0"/>
            <a:endParaRPr lang="es-ES" noProof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ABCBAC-4482-4AB6-876C-DBEFD8ABD31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5546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1F48A-5B98-469F-846F-5381CFDBF0C8}" type="datetimeFigureOut">
              <a:rPr lang="es-PE" smtClean="0"/>
              <a:t>12/08/2019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B896-F258-43D6-906D-64279D7EEFA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25534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1F48A-5B98-469F-846F-5381CFDBF0C8}" type="datetimeFigureOut">
              <a:rPr lang="es-PE" smtClean="0"/>
              <a:t>12/08/2019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B896-F258-43D6-906D-64279D7EEFA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43111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1F48A-5B98-469F-846F-5381CFDBF0C8}" type="datetimeFigureOut">
              <a:rPr lang="es-PE" smtClean="0"/>
              <a:t>12/08/2019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B896-F258-43D6-906D-64279D7EEFA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12317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1F48A-5B98-469F-846F-5381CFDBF0C8}" type="datetimeFigureOut">
              <a:rPr lang="es-PE" smtClean="0"/>
              <a:t>12/08/2019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B896-F258-43D6-906D-64279D7EEFA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51780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1F48A-5B98-469F-846F-5381CFDBF0C8}" type="datetimeFigureOut">
              <a:rPr lang="es-PE" smtClean="0"/>
              <a:t>12/08/2019</a:t>
            </a:fld>
            <a:endParaRPr lang="es-PE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B896-F258-43D6-906D-64279D7EEFA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55112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1F48A-5B98-469F-846F-5381CFDBF0C8}" type="datetimeFigureOut">
              <a:rPr lang="es-PE" smtClean="0"/>
              <a:t>12/08/2019</a:t>
            </a:fld>
            <a:endParaRPr lang="es-PE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B896-F258-43D6-906D-64279D7EEFA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83851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129281"/>
            <a:ext cx="2551461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1F48A-5B98-469F-846F-5381CFDBF0C8}" type="datetimeFigureOut">
              <a:rPr lang="es-PE" smtClean="0"/>
              <a:t>12/08/2019</a:t>
            </a:fld>
            <a:endParaRPr lang="es-PE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B896-F258-43D6-906D-64279D7EEFA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40980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1F48A-5B98-469F-846F-5381CFDBF0C8}" type="datetimeFigureOut">
              <a:rPr lang="es-PE" smtClean="0"/>
              <a:t>12/08/2019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B896-F258-43D6-906D-64279D7EEFA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36313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4000"/>
                </a:schemeClr>
              </a:gs>
              <a:gs pos="73000">
                <a:schemeClr val="accent5">
                  <a:alpha val="0"/>
                </a:schemeClr>
              </a:gs>
              <a:gs pos="36000">
                <a:schemeClr val="accent5"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4000"/>
                </a:schemeClr>
              </a:gs>
              <a:gs pos="66000">
                <a:schemeClr val="accent5">
                  <a:alpha val="0"/>
                </a:schemeClr>
              </a:gs>
              <a:gs pos="36000">
                <a:schemeClr val="accent5"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1000"/>
                </a:schemeClr>
              </a:gs>
              <a:gs pos="75000">
                <a:schemeClr val="accent5">
                  <a:alpha val="0"/>
                </a:schemeClr>
              </a:gs>
              <a:gs pos="36000">
                <a:schemeClr val="accent5"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8000"/>
                </a:schemeClr>
              </a:gs>
              <a:gs pos="72000">
                <a:schemeClr val="accent5">
                  <a:alpha val="0"/>
                </a:schemeClr>
              </a:gs>
              <a:gs pos="36000">
                <a:schemeClr val="accent5"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D61F48A-5B98-469F-846F-5381CFDBF0C8}" type="datetimeFigureOut">
              <a:rPr lang="es-PE" smtClean="0"/>
              <a:t>12/08/2019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BB896-F258-43D6-906D-64279D7EEFA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956412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  <p:sldLayoutId id="2147483824" r:id="rId12"/>
    <p:sldLayoutId id="2147483825" r:id="rId13"/>
    <p:sldLayoutId id="2147483826" r:id="rId14"/>
    <p:sldLayoutId id="2147483827" r:id="rId15"/>
    <p:sldLayoutId id="2147483828" r:id="rId16"/>
    <p:sldLayoutId id="2147483829" r:id="rId17"/>
    <p:sldLayoutId id="2147483830" r:id="rId18"/>
    <p:sldLayoutId id="2147483832" r:id="rId19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2845295"/>
          </a:xfrm>
        </p:spPr>
        <p:txBody>
          <a:bodyPr>
            <a:normAutofit/>
          </a:bodyPr>
          <a:lstStyle/>
          <a:p>
            <a:pPr algn="r"/>
            <a:r>
              <a:rPr lang="es-PE" sz="5400" b="1" dirty="0" smtClean="0">
                <a:latin typeface="Trebuchet MS" panose="020B0603020202020204" pitchFamily="34" charset="0"/>
              </a:rPr>
              <a:t>NIVELES DE PENSAMIENTO</a:t>
            </a:r>
            <a:endParaRPr lang="es-PE" sz="5400" b="1" dirty="0">
              <a:latin typeface="Trebuchet MS" panose="020B0603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66442" y="4581128"/>
            <a:ext cx="6620968" cy="1224136"/>
          </a:xfrm>
        </p:spPr>
        <p:txBody>
          <a:bodyPr>
            <a:noAutofit/>
          </a:bodyPr>
          <a:lstStyle/>
          <a:p>
            <a:pPr algn="r"/>
            <a:r>
              <a:rPr lang="es-ES_tradnl" b="1" cap="none" dirty="0">
                <a:latin typeface="Trebuchet MS" panose="020B0603020202020204" pitchFamily="34" charset="0"/>
              </a:rPr>
              <a:t>L</a:t>
            </a:r>
            <a:r>
              <a:rPr lang="es-ES_tradnl" b="1" cap="none" dirty="0" smtClean="0">
                <a:latin typeface="Trebuchet MS" panose="020B0603020202020204" pitchFamily="34" charset="0"/>
              </a:rPr>
              <a:t>ic. </a:t>
            </a:r>
            <a:r>
              <a:rPr lang="es-ES_tradnl" b="1" cap="none" dirty="0">
                <a:latin typeface="Trebuchet MS" panose="020B0603020202020204" pitchFamily="34" charset="0"/>
              </a:rPr>
              <a:t>J</a:t>
            </a:r>
            <a:r>
              <a:rPr lang="es-ES_tradnl" b="1" cap="none" dirty="0" smtClean="0">
                <a:latin typeface="Trebuchet MS" panose="020B0603020202020204" pitchFamily="34" charset="0"/>
              </a:rPr>
              <a:t>orge </a:t>
            </a:r>
            <a:r>
              <a:rPr lang="es-ES_tradnl" b="1" cap="none" dirty="0">
                <a:latin typeface="Trebuchet MS" panose="020B0603020202020204" pitchFamily="34" charset="0"/>
              </a:rPr>
              <a:t>T</a:t>
            </a:r>
            <a:r>
              <a:rPr lang="es-ES_tradnl" b="1" cap="none" dirty="0" smtClean="0">
                <a:latin typeface="Trebuchet MS" panose="020B0603020202020204" pitchFamily="34" charset="0"/>
              </a:rPr>
              <a:t>relles </a:t>
            </a:r>
            <a:r>
              <a:rPr lang="es-ES_tradnl" b="1" cap="none" dirty="0">
                <a:latin typeface="Trebuchet MS" panose="020B0603020202020204" pitchFamily="34" charset="0"/>
              </a:rPr>
              <a:t>O</a:t>
            </a:r>
            <a:r>
              <a:rPr lang="es-ES_tradnl" b="1" cap="none" dirty="0" smtClean="0">
                <a:latin typeface="Trebuchet MS" panose="020B0603020202020204" pitchFamily="34" charset="0"/>
              </a:rPr>
              <a:t>.</a:t>
            </a:r>
          </a:p>
          <a:p>
            <a:pPr algn="r"/>
            <a:r>
              <a:rPr lang="es-ES_tradnl" b="1" cap="none" dirty="0" smtClean="0">
                <a:latin typeface="Trebuchet MS" panose="020B0603020202020204" pitchFamily="34" charset="0"/>
              </a:rPr>
              <a:t>Psicoterapeuta </a:t>
            </a:r>
            <a:r>
              <a:rPr lang="es-ES_tradnl" b="1" cap="none" dirty="0">
                <a:latin typeface="Trebuchet MS" panose="020B0603020202020204" pitchFamily="34" charset="0"/>
              </a:rPr>
              <a:t>C</a:t>
            </a:r>
            <a:r>
              <a:rPr lang="es-ES_tradnl" b="1" cap="none" dirty="0" smtClean="0">
                <a:latin typeface="Trebuchet MS" panose="020B0603020202020204" pitchFamily="34" charset="0"/>
              </a:rPr>
              <a:t>ognitivo </a:t>
            </a:r>
            <a:r>
              <a:rPr lang="es-ES_tradnl" b="1" cap="none" dirty="0">
                <a:latin typeface="Trebuchet MS" panose="020B0603020202020204" pitchFamily="34" charset="0"/>
              </a:rPr>
              <a:t>C</a:t>
            </a:r>
            <a:r>
              <a:rPr lang="es-ES_tradnl" b="1" cap="none" dirty="0" smtClean="0">
                <a:latin typeface="Trebuchet MS" panose="020B0603020202020204" pitchFamily="34" charset="0"/>
              </a:rPr>
              <a:t>onductual</a:t>
            </a:r>
          </a:p>
          <a:p>
            <a:pPr algn="r"/>
            <a:r>
              <a:rPr lang="es-ES_tradnl" b="1" cap="none" dirty="0" smtClean="0">
                <a:latin typeface="Trebuchet MS" panose="020B0603020202020204" pitchFamily="34" charset="0"/>
              </a:rPr>
              <a:t>I.P. Beck</a:t>
            </a:r>
            <a:endParaRPr lang="es-ES_tradnl" b="1" cap="none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595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692696"/>
            <a:ext cx="6984776" cy="9906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s-MX" sz="4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rebuchet MS" pitchFamily="34" charset="0"/>
              </a:rPr>
              <a:t>CREENCIA IRRACIONAL 1</a:t>
            </a:r>
            <a:r>
              <a:rPr lang="es-MX" sz="6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rebuchet MS" pitchFamily="34" charset="0"/>
              </a:rPr>
              <a:t>	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916832"/>
            <a:ext cx="8064698" cy="4680520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  <a:defRPr/>
            </a:pPr>
            <a:r>
              <a:rPr lang="es-ES_tradnl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rebuchet MS" pitchFamily="34" charset="0"/>
              </a:rPr>
              <a:t>La idea de que es una necesidad extrema para el ser humano adulto, ser amado y aprobado por prácticamente cada persona significativa en su vida.</a:t>
            </a:r>
            <a:r>
              <a:rPr lang="es-MX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rebuchet MS" pitchFamily="34" charset="0"/>
              </a:rPr>
              <a:t> </a:t>
            </a:r>
          </a:p>
          <a:p>
            <a:pPr algn="just">
              <a:lnSpc>
                <a:spcPct val="80000"/>
              </a:lnSpc>
              <a:defRPr/>
            </a:pPr>
            <a:endParaRPr lang="es-MX" dirty="0" smtClean="0">
              <a:latin typeface="Trebuchet MS" pitchFamily="34" charset="0"/>
            </a:endParaRPr>
          </a:p>
          <a:p>
            <a:pPr algn="just">
              <a:lnSpc>
                <a:spcPct val="80000"/>
              </a:lnSpc>
              <a:defRPr/>
            </a:pPr>
            <a:r>
              <a:rPr lang="es-PE" dirty="0" smtClean="0">
                <a:latin typeface="Trebuchet MS" pitchFamily="34" charset="0"/>
              </a:rPr>
              <a:t>Es realmente imposible gustar a todas las personas que nos rodean. (Incluso aquellas personas a las que gustamos básicamente y nos aprueban, discreparán en algunas de nuestras conductas y cualidades). </a:t>
            </a:r>
          </a:p>
          <a:p>
            <a:pPr algn="just">
              <a:lnSpc>
                <a:spcPct val="80000"/>
              </a:lnSpc>
              <a:defRPr/>
            </a:pPr>
            <a:endParaRPr lang="es-PE" dirty="0" smtClean="0">
              <a:latin typeface="Trebuchet MS" pitchFamily="34" charset="0"/>
            </a:endParaRPr>
          </a:p>
          <a:p>
            <a:pPr algn="just">
              <a:lnSpc>
                <a:spcPct val="80000"/>
              </a:lnSpc>
              <a:defRPr/>
            </a:pPr>
            <a:r>
              <a:rPr lang="es-PE" dirty="0" smtClean="0">
                <a:latin typeface="Trebuchet MS" pitchFamily="34" charset="0"/>
              </a:rPr>
              <a:t>Esta creencia es probablemente la mayor causa de infelicidad, ya que estaremos continuamente forzándonos a actuar de acuerdo a las expectativas de los demás para conseguir su aprobación. </a:t>
            </a:r>
          </a:p>
          <a:p>
            <a:pPr algn="just">
              <a:lnSpc>
                <a:spcPct val="80000"/>
              </a:lnSpc>
              <a:defRPr/>
            </a:pPr>
            <a:endParaRPr lang="es-PE" dirty="0" smtClean="0">
              <a:latin typeface="Trebuchet MS" pitchFamily="34" charset="0"/>
            </a:endParaRPr>
          </a:p>
          <a:p>
            <a:pPr algn="just">
              <a:lnSpc>
                <a:spcPct val="80000"/>
              </a:lnSpc>
              <a:defRPr/>
            </a:pPr>
            <a:r>
              <a:rPr lang="es-PE" dirty="0" smtClean="0">
                <a:latin typeface="Trebuchet MS" pitchFamily="34" charset="0"/>
              </a:rPr>
              <a:t>De qué manera te ayuda demandar el amor y/o la aprobación de todas las personas significativas?</a:t>
            </a:r>
          </a:p>
          <a:p>
            <a:pPr algn="just">
              <a:lnSpc>
                <a:spcPct val="80000"/>
              </a:lnSpc>
              <a:defRPr/>
            </a:pPr>
            <a:endParaRPr lang="es-PE" dirty="0" smtClean="0">
              <a:latin typeface="Trebuchet MS" pitchFamily="34" charset="0"/>
            </a:endParaRPr>
          </a:p>
          <a:p>
            <a:pPr marL="0" indent="0" algn="just">
              <a:lnSpc>
                <a:spcPct val="80000"/>
              </a:lnSpc>
              <a:buNone/>
              <a:defRPr/>
            </a:pPr>
            <a:endParaRPr lang="es-PE" sz="2300" dirty="0" smtClean="0">
              <a:latin typeface="Trebuchet MS" pitchFamily="34" charset="0"/>
            </a:endParaRPr>
          </a:p>
          <a:p>
            <a:pPr algn="just">
              <a:lnSpc>
                <a:spcPct val="80000"/>
              </a:lnSpc>
              <a:defRPr/>
            </a:pPr>
            <a:endParaRPr lang="es-PE" dirty="0" smtClean="0">
              <a:latin typeface="Trebuchet MS" pitchFamily="34" charset="0"/>
            </a:endParaRPr>
          </a:p>
          <a:p>
            <a:pPr algn="just">
              <a:lnSpc>
                <a:spcPct val="80000"/>
              </a:lnSpc>
              <a:defRPr/>
            </a:pPr>
            <a:endParaRPr lang="es-MX" dirty="0" smtClean="0">
              <a:latin typeface="Trebuchet MS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s-MX" sz="3200" dirty="0" smtClean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790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898426"/>
            <a:ext cx="7158037" cy="946398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rebuchet MS" pitchFamily="34" charset="0"/>
              </a:rPr>
              <a:t>CREENCIA </a:t>
            </a:r>
            <a:r>
              <a:rPr lang="es-PE" sz="4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rebuchet MS" pitchFamily="34" charset="0"/>
              </a:rPr>
              <a:t>IRRACIONAL</a:t>
            </a:r>
            <a:r>
              <a:rPr lang="en-US" sz="4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rebuchet MS" pitchFamily="34" charset="0"/>
              </a:rPr>
              <a:t> 1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628800"/>
            <a:ext cx="8208912" cy="4752528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90000"/>
              </a:lnSpc>
              <a:buNone/>
            </a:pPr>
            <a:endParaRPr lang="es-PE" dirty="0">
              <a:latin typeface="Trebuchet MS" pitchFamily="34" charset="0"/>
            </a:endParaRPr>
          </a:p>
          <a:p>
            <a:pPr algn="just">
              <a:lnSpc>
                <a:spcPct val="90000"/>
              </a:lnSpc>
            </a:pPr>
            <a:endParaRPr lang="es-PE" sz="2200" dirty="0" smtClean="0">
              <a:latin typeface="Trebuchet MS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s-PE" sz="8000" dirty="0" smtClean="0">
                <a:latin typeface="Trebuchet MS" pitchFamily="34" charset="0"/>
              </a:rPr>
              <a:t>¿</a:t>
            </a:r>
            <a:r>
              <a:rPr lang="es-PE" sz="8000" dirty="0">
                <a:latin typeface="Trebuchet MS" pitchFamily="34" charset="0"/>
              </a:rPr>
              <a:t>Acaso tú amas/apruebas y/o te cae bien todo el mundo? Entonces ¿por qué deberías caerle bien a todo el mundo? </a:t>
            </a:r>
            <a:endParaRPr lang="es-PE" sz="8000" dirty="0" smtClean="0">
              <a:latin typeface="Trebuchet MS" pitchFamily="34" charset="0"/>
            </a:endParaRPr>
          </a:p>
          <a:p>
            <a:pPr algn="just">
              <a:lnSpc>
                <a:spcPct val="90000"/>
              </a:lnSpc>
            </a:pPr>
            <a:endParaRPr lang="es-PE" sz="8000" dirty="0">
              <a:latin typeface="Trebuchet MS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s-PE" sz="8000" dirty="0" smtClean="0">
                <a:latin typeface="Trebuchet MS" pitchFamily="34" charset="0"/>
              </a:rPr>
              <a:t>¿</a:t>
            </a:r>
            <a:r>
              <a:rPr lang="es-PE" sz="8000" dirty="0">
                <a:latin typeface="Trebuchet MS" pitchFamily="34" charset="0"/>
              </a:rPr>
              <a:t>Qué tan posible es que eso suceda</a:t>
            </a:r>
            <a:r>
              <a:rPr lang="es-PE" sz="8000" dirty="0" smtClean="0">
                <a:latin typeface="Trebuchet MS" pitchFamily="34" charset="0"/>
              </a:rPr>
              <a:t>?</a:t>
            </a:r>
          </a:p>
          <a:p>
            <a:pPr algn="just">
              <a:lnSpc>
                <a:spcPct val="90000"/>
              </a:lnSpc>
            </a:pPr>
            <a:endParaRPr lang="es-PE" sz="8000" dirty="0" smtClean="0">
              <a:latin typeface="Trebuchet MS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s-PE" sz="8000" dirty="0" smtClean="0">
                <a:latin typeface="Trebuchet MS" pitchFamily="34" charset="0"/>
              </a:rPr>
              <a:t>¿Por qué es necesario el amor y  la aprobación de los demás?</a:t>
            </a:r>
          </a:p>
          <a:p>
            <a:pPr algn="just">
              <a:lnSpc>
                <a:spcPct val="90000"/>
              </a:lnSpc>
            </a:pPr>
            <a:endParaRPr lang="es-PE" sz="8000" dirty="0" smtClean="0">
              <a:latin typeface="Trebuchet MS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s-PE" sz="8000" dirty="0" smtClean="0">
                <a:latin typeface="Trebuchet MS" pitchFamily="34" charset="0"/>
              </a:rPr>
              <a:t>¿Qué es lo que te ha pasado/va a pasar si no obtienes lo que esperas?</a:t>
            </a:r>
          </a:p>
          <a:p>
            <a:pPr algn="just">
              <a:lnSpc>
                <a:spcPct val="90000"/>
              </a:lnSpc>
            </a:pPr>
            <a:endParaRPr lang="es-PE" sz="8000" dirty="0" smtClean="0">
              <a:latin typeface="Trebuchet MS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s-PE" sz="8000" dirty="0" smtClean="0">
                <a:latin typeface="Trebuchet MS" pitchFamily="34" charset="0"/>
              </a:rPr>
              <a:t>Si obtuvieras lo que esperas, ¿sería suficiente?</a:t>
            </a:r>
          </a:p>
          <a:p>
            <a:pPr algn="just">
              <a:lnSpc>
                <a:spcPct val="90000"/>
              </a:lnSpc>
            </a:pPr>
            <a:endParaRPr lang="es-PE" sz="8000" dirty="0" smtClean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250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898426"/>
            <a:ext cx="7158037" cy="946398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rebuchet MS" pitchFamily="34" charset="0"/>
              </a:rPr>
              <a:t>CREENCIA </a:t>
            </a:r>
            <a:r>
              <a:rPr lang="es-PE" sz="4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rebuchet MS" pitchFamily="34" charset="0"/>
              </a:rPr>
              <a:t>IRRACIONAL</a:t>
            </a:r>
            <a:r>
              <a:rPr lang="en-US" sz="4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rebuchet MS" pitchFamily="34" charset="0"/>
              </a:rPr>
              <a:t> 1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628800"/>
            <a:ext cx="8208912" cy="475252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90000"/>
              </a:lnSpc>
              <a:buNone/>
            </a:pPr>
            <a:endParaRPr lang="es-PE" dirty="0">
              <a:latin typeface="Trebuchet MS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s-PE" dirty="0">
                <a:latin typeface="Trebuchet MS" pitchFamily="34" charset="0"/>
              </a:rPr>
              <a:t>¿Cómo te vas a sentir y cómo vas a actuar si buscas la aprobación de los demás</a:t>
            </a:r>
            <a:r>
              <a:rPr lang="es-PE" dirty="0" smtClean="0">
                <a:latin typeface="Trebuchet MS" pitchFamily="34" charset="0"/>
              </a:rPr>
              <a:t>?</a:t>
            </a:r>
          </a:p>
          <a:p>
            <a:pPr algn="just">
              <a:lnSpc>
                <a:spcPct val="90000"/>
              </a:lnSpc>
            </a:pPr>
            <a:endParaRPr lang="es-PE" dirty="0" smtClean="0">
              <a:latin typeface="Trebuchet MS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s-PE" dirty="0" smtClean="0">
                <a:latin typeface="Trebuchet MS" pitchFamily="34" charset="0"/>
              </a:rPr>
              <a:t>¿</a:t>
            </a:r>
            <a:r>
              <a:rPr lang="es-PE" dirty="0">
                <a:latin typeface="Trebuchet MS" pitchFamily="34" charset="0"/>
              </a:rPr>
              <a:t>Qué quieres para tu vida? En vez de: qué quieren los demás para tu vida.</a:t>
            </a:r>
          </a:p>
          <a:p>
            <a:pPr algn="just">
              <a:lnSpc>
                <a:spcPct val="90000"/>
              </a:lnSpc>
            </a:pPr>
            <a:endParaRPr lang="es-PE" dirty="0">
              <a:latin typeface="Trebuchet MS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s-PE" dirty="0">
                <a:latin typeface="Trebuchet MS" pitchFamily="34" charset="0"/>
              </a:rPr>
              <a:t>La </a:t>
            </a:r>
            <a:r>
              <a:rPr lang="es-PE" dirty="0" smtClean="0">
                <a:latin typeface="Trebuchet MS" pitchFamily="34" charset="0"/>
              </a:rPr>
              <a:t>Auto consideración </a:t>
            </a:r>
            <a:r>
              <a:rPr lang="es-PE" dirty="0">
                <a:latin typeface="Trebuchet MS" pitchFamily="34" charset="0"/>
              </a:rPr>
              <a:t>siempre viene de ti mismo/a y no de lo que digan los demás.</a:t>
            </a:r>
          </a:p>
          <a:p>
            <a:pPr algn="just">
              <a:lnSpc>
                <a:spcPct val="90000"/>
              </a:lnSpc>
            </a:pPr>
            <a:endParaRPr lang="es-PE" dirty="0">
              <a:latin typeface="Trebuchet MS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s-PE" dirty="0">
                <a:latin typeface="Trebuchet MS" pitchFamily="34" charset="0"/>
              </a:rPr>
              <a:t>Es mas difícil que todos te quieran siempre por el hecho de existir, pero podrían (podrías preferir) aprobar y querer solo alguna de tus conductas.</a:t>
            </a:r>
          </a:p>
        </p:txBody>
      </p:sp>
    </p:spTree>
    <p:extLst>
      <p:ext uri="{BB962C8B-B14F-4D97-AF65-F5344CB8AC3E}">
        <p14:creationId xmlns:p14="http://schemas.microsoft.com/office/powerpoint/2010/main" val="819902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908720"/>
            <a:ext cx="7992888" cy="9906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s-ES_tradnl" sz="4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rebuchet MS" pitchFamily="34" charset="0"/>
              </a:rPr>
              <a:t>CREENCIA IRRACIONAL 2</a:t>
            </a:r>
            <a:endParaRPr lang="en-US" sz="4000" b="1" dirty="0" smtClean="0">
              <a:solidFill>
                <a:schemeClr val="accent6">
                  <a:lumMod val="40000"/>
                  <a:lumOff val="60000"/>
                </a:schemeClr>
              </a:solidFill>
              <a:latin typeface="Trebuchet MS" pitchFamily="34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988840"/>
            <a:ext cx="7920880" cy="4320480"/>
          </a:xfrm>
        </p:spPr>
        <p:txBody>
          <a:bodyPr>
            <a:noAutofit/>
          </a:bodyPr>
          <a:lstStyle/>
          <a:p>
            <a:pPr algn="just">
              <a:lnSpc>
                <a:spcPct val="80000"/>
              </a:lnSpc>
              <a:defRPr/>
            </a:pPr>
            <a:r>
              <a:rPr lang="es-ES_tradnl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rebuchet MS" pitchFamily="34" charset="0"/>
              </a:rPr>
              <a:t>La idea de que para considerarse a uno mismo valioso se debe ser muy competente, autosuficiente y capaz de lograr cualquier cosa en todos los aspectos posibles</a:t>
            </a:r>
            <a:r>
              <a:rPr lang="es-MX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rebuchet MS" pitchFamily="34" charset="0"/>
              </a:rPr>
              <a:t> </a:t>
            </a:r>
          </a:p>
          <a:p>
            <a:pPr algn="just">
              <a:lnSpc>
                <a:spcPct val="80000"/>
              </a:lnSpc>
              <a:defRPr/>
            </a:pPr>
            <a:endParaRPr lang="es-MX" dirty="0" smtClean="0">
              <a:latin typeface="Trebuchet MS" pitchFamily="34" charset="0"/>
            </a:endParaRPr>
          </a:p>
          <a:p>
            <a:pPr algn="just">
              <a:lnSpc>
                <a:spcPct val="80000"/>
              </a:lnSpc>
              <a:defRPr/>
            </a:pPr>
            <a:r>
              <a:rPr lang="es-PE" dirty="0">
                <a:latin typeface="Trebuchet MS" pitchFamily="34" charset="0"/>
              </a:rPr>
              <a:t>Los resultados de la creencia de que uno ha de ser perfecto son: los auto-reproches ante el fallo inevitable, disminución de la autoestima, aplicación de patrones perfeccionistas y paralización y miedo al intentar cualquier cosa</a:t>
            </a:r>
            <a:r>
              <a:rPr lang="es-PE" dirty="0" smtClean="0">
                <a:latin typeface="Trebuchet MS" pitchFamily="34" charset="0"/>
              </a:rPr>
              <a:t>.</a:t>
            </a:r>
          </a:p>
          <a:p>
            <a:pPr algn="just">
              <a:lnSpc>
                <a:spcPct val="80000"/>
              </a:lnSpc>
              <a:defRPr/>
            </a:pPr>
            <a:endParaRPr lang="es-PE" dirty="0">
              <a:latin typeface="Trebuchet MS" pitchFamily="34" charset="0"/>
            </a:endParaRPr>
          </a:p>
          <a:p>
            <a:pPr algn="just">
              <a:lnSpc>
                <a:spcPct val="80000"/>
              </a:lnSpc>
              <a:defRPr/>
            </a:pPr>
            <a:r>
              <a:rPr lang="es-PE" dirty="0">
                <a:latin typeface="Trebuchet MS" pitchFamily="34" charset="0"/>
              </a:rPr>
              <a:t>Definir la valía personal en función de los éxitos extrínsecos y el sostener que para ser feliz se debe  superar a los demás</a:t>
            </a:r>
            <a:r>
              <a:rPr lang="es-PE" dirty="0" smtClean="0">
                <a:latin typeface="Trebuchet MS" pitchFamily="34" charset="0"/>
              </a:rPr>
              <a:t>.</a:t>
            </a:r>
          </a:p>
          <a:p>
            <a:pPr algn="just">
              <a:lnSpc>
                <a:spcPct val="80000"/>
              </a:lnSpc>
              <a:defRPr/>
            </a:pPr>
            <a:endParaRPr lang="es-PE" dirty="0">
              <a:latin typeface="Trebuchet MS" pitchFamily="34" charset="0"/>
            </a:endParaRPr>
          </a:p>
          <a:p>
            <a:pPr algn="just">
              <a:lnSpc>
                <a:spcPct val="80000"/>
              </a:lnSpc>
              <a:defRPr/>
            </a:pPr>
            <a:r>
              <a:rPr lang="es-PE" dirty="0">
                <a:latin typeface="Trebuchet MS" pitchFamily="34" charset="0"/>
              </a:rPr>
              <a:t>¿Conoces a alguien que tenga todas las competencias en todas las áreas?</a:t>
            </a:r>
          </a:p>
          <a:p>
            <a:pPr algn="just">
              <a:lnSpc>
                <a:spcPct val="80000"/>
              </a:lnSpc>
              <a:defRPr/>
            </a:pPr>
            <a:endParaRPr lang="es-PE" dirty="0" smtClean="0">
              <a:latin typeface="Trebuchet MS" pitchFamily="34" charset="0"/>
            </a:endParaRPr>
          </a:p>
          <a:p>
            <a:pPr algn="just">
              <a:lnSpc>
                <a:spcPct val="80000"/>
              </a:lnSpc>
              <a:defRPr/>
            </a:pPr>
            <a:endParaRPr lang="es-PE" dirty="0">
              <a:latin typeface="Trebuchet MS" pitchFamily="34" charset="0"/>
            </a:endParaRPr>
          </a:p>
          <a:p>
            <a:pPr algn="just">
              <a:lnSpc>
                <a:spcPct val="80000"/>
              </a:lnSpc>
              <a:defRPr/>
            </a:pPr>
            <a:endParaRPr lang="es-PE" dirty="0" smtClean="0">
              <a:latin typeface="Trebuchet MS" pitchFamily="34" charset="0"/>
            </a:endParaRPr>
          </a:p>
          <a:p>
            <a:pPr algn="just">
              <a:lnSpc>
                <a:spcPct val="80000"/>
              </a:lnSpc>
              <a:defRPr/>
            </a:pPr>
            <a:endParaRPr lang="es-PE" dirty="0">
              <a:latin typeface="Trebuchet MS" pitchFamily="34" charset="0"/>
            </a:endParaRPr>
          </a:p>
          <a:p>
            <a:pPr algn="just">
              <a:lnSpc>
                <a:spcPct val="80000"/>
              </a:lnSpc>
              <a:defRPr/>
            </a:pPr>
            <a:endParaRPr lang="es-MX" dirty="0" smtClean="0">
              <a:latin typeface="Trebuchet MS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sz="3200" dirty="0" smtClean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286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22619" y="908720"/>
            <a:ext cx="7909821" cy="9906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s-ES_tradnl" sz="4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rebuchet MS" pitchFamily="34" charset="0"/>
              </a:rPr>
              <a:t>CREENCIA IRRACIONAL 2</a:t>
            </a:r>
            <a:endParaRPr lang="en-US" sz="4000" b="1" dirty="0" smtClean="0">
              <a:solidFill>
                <a:schemeClr val="accent6">
                  <a:lumMod val="40000"/>
                  <a:lumOff val="60000"/>
                </a:schemeClr>
              </a:solidFill>
              <a:latin typeface="Trebuchet MS" pitchFamily="34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772816"/>
            <a:ext cx="7920880" cy="4464496"/>
          </a:xfrm>
        </p:spPr>
        <p:txBody>
          <a:bodyPr>
            <a:noAutofit/>
          </a:bodyPr>
          <a:lstStyle/>
          <a:p>
            <a:pPr marL="0" indent="0" algn="just">
              <a:lnSpc>
                <a:spcPct val="80000"/>
              </a:lnSpc>
              <a:buNone/>
              <a:defRPr/>
            </a:pPr>
            <a:endParaRPr lang="es-PE" dirty="0">
              <a:latin typeface="Trebuchet MS" pitchFamily="34" charset="0"/>
            </a:endParaRPr>
          </a:p>
          <a:p>
            <a:pPr algn="just">
              <a:lnSpc>
                <a:spcPct val="80000"/>
              </a:lnSpc>
              <a:defRPr/>
            </a:pPr>
            <a:r>
              <a:rPr lang="es-PE" dirty="0">
                <a:latin typeface="Trebuchet MS" pitchFamily="34" charset="0"/>
              </a:rPr>
              <a:t>¿Cuánto tiempo, energía, costo emocional y económico tendrías que invertir para conseguir tener un mejor desempeño en todo!?</a:t>
            </a:r>
          </a:p>
          <a:p>
            <a:pPr algn="just">
              <a:lnSpc>
                <a:spcPct val="80000"/>
              </a:lnSpc>
              <a:defRPr/>
            </a:pPr>
            <a:endParaRPr lang="es-PE" dirty="0">
              <a:latin typeface="Trebuchet MS" pitchFamily="34" charset="0"/>
            </a:endParaRPr>
          </a:p>
          <a:p>
            <a:pPr algn="just">
              <a:lnSpc>
                <a:spcPct val="80000"/>
              </a:lnSpc>
              <a:defRPr/>
            </a:pPr>
            <a:r>
              <a:rPr lang="es-PE" dirty="0">
                <a:latin typeface="Trebuchet MS" pitchFamily="34" charset="0"/>
              </a:rPr>
              <a:t>¿De qué manera te ayuda compararte con los demás? </a:t>
            </a:r>
            <a:endParaRPr lang="es-PE" dirty="0" smtClean="0">
              <a:latin typeface="Trebuchet MS" pitchFamily="34" charset="0"/>
            </a:endParaRPr>
          </a:p>
          <a:p>
            <a:pPr algn="just">
              <a:lnSpc>
                <a:spcPct val="80000"/>
              </a:lnSpc>
              <a:defRPr/>
            </a:pPr>
            <a:endParaRPr lang="es-PE" dirty="0">
              <a:latin typeface="Trebuchet MS" pitchFamily="34" charset="0"/>
            </a:endParaRPr>
          </a:p>
          <a:p>
            <a:pPr algn="just">
              <a:lnSpc>
                <a:spcPct val="80000"/>
              </a:lnSpc>
              <a:defRPr/>
            </a:pPr>
            <a:r>
              <a:rPr lang="es-PE" dirty="0">
                <a:latin typeface="Trebuchet MS" pitchFamily="34" charset="0"/>
              </a:rPr>
              <a:t>Un objetivo racional es disfrutar el proceso más que del resultado.</a:t>
            </a:r>
          </a:p>
          <a:p>
            <a:pPr algn="just">
              <a:lnSpc>
                <a:spcPct val="80000"/>
              </a:lnSpc>
              <a:defRPr/>
            </a:pPr>
            <a:endParaRPr lang="es-PE" dirty="0">
              <a:latin typeface="Trebuchet MS" pitchFamily="34" charset="0"/>
            </a:endParaRPr>
          </a:p>
          <a:p>
            <a:pPr algn="just">
              <a:lnSpc>
                <a:spcPct val="80000"/>
              </a:lnSpc>
              <a:defRPr/>
            </a:pPr>
            <a:r>
              <a:rPr lang="es-PE" dirty="0">
                <a:latin typeface="Trebuchet MS" pitchFamily="34" charset="0"/>
              </a:rPr>
              <a:t>La idea es esforzarse por mejorar cada vez aquellas expresiones emocionales y conductuales, identificar las áreas de desarrollo y tener, crear y recrear objetivos, más que obsesionarse con la idea de ser competente en todo.</a:t>
            </a:r>
          </a:p>
          <a:p>
            <a:pPr algn="just">
              <a:lnSpc>
                <a:spcPct val="80000"/>
              </a:lnSpc>
              <a:defRPr/>
            </a:pPr>
            <a:endParaRPr lang="es-PE" dirty="0">
              <a:latin typeface="Trebuchet MS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sz="3200" dirty="0" smtClean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966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579747" y="925513"/>
            <a:ext cx="7991673" cy="9906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s-MX" sz="4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rebuchet MS" pitchFamily="34" charset="0"/>
              </a:rPr>
              <a:t>CREENCIA IRRACIONAL 3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916112"/>
            <a:ext cx="8216081" cy="4321199"/>
          </a:xfrm>
        </p:spPr>
        <p:txBody>
          <a:bodyPr>
            <a:noAutofit/>
          </a:bodyPr>
          <a:lstStyle/>
          <a:p>
            <a:pPr algn="just">
              <a:lnSpc>
                <a:spcPct val="90000"/>
              </a:lnSpc>
            </a:pPr>
            <a:r>
              <a:rPr lang="es-ES_tradnl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rebuchet MS" pitchFamily="34" charset="0"/>
              </a:rPr>
              <a:t>La idea de que cierta clase de gente es vil, malvada e infame y que debe ser seriamente culpabilizada y castigada por su maldad.</a:t>
            </a:r>
          </a:p>
          <a:p>
            <a:pPr algn="just">
              <a:lnSpc>
                <a:spcPct val="90000"/>
              </a:lnSpc>
            </a:pPr>
            <a:endParaRPr lang="es-ES_tradnl" dirty="0">
              <a:latin typeface="Trebuchet MS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s-PE" dirty="0">
                <a:latin typeface="Trebuchet MS" pitchFamily="34" charset="0"/>
              </a:rPr>
              <a:t>Si el ser humano tiene “libre albedrío” o capacidad de actuar de acuerdo a sus pensamientos ¿por qué no podría actuar de diferentes maneras?</a:t>
            </a:r>
          </a:p>
          <a:p>
            <a:pPr algn="just">
              <a:lnSpc>
                <a:spcPct val="90000"/>
              </a:lnSpc>
            </a:pPr>
            <a:endParaRPr lang="es-PE" dirty="0">
              <a:latin typeface="Trebuchet MS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s-PE" dirty="0">
                <a:latin typeface="Trebuchet MS" pitchFamily="34" charset="0"/>
              </a:rPr>
              <a:t>¿Dónde está la evidencia de que existe una sola verdad absoluta que diga qué esta bien y qué mal?</a:t>
            </a:r>
          </a:p>
          <a:p>
            <a:pPr algn="just">
              <a:lnSpc>
                <a:spcPct val="90000"/>
              </a:lnSpc>
            </a:pPr>
            <a:endParaRPr lang="es-PE" dirty="0">
              <a:latin typeface="Trebuchet MS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s-PE" dirty="0">
                <a:latin typeface="Trebuchet MS" pitchFamily="34" charset="0"/>
              </a:rPr>
              <a:t>¿De qué manera ayuda demandar justicia si por el solo hecho de pensarla no se dará? </a:t>
            </a:r>
          </a:p>
          <a:p>
            <a:pPr algn="just">
              <a:lnSpc>
                <a:spcPct val="90000"/>
              </a:lnSpc>
            </a:pPr>
            <a:endParaRPr lang="es-ES_tradnl" dirty="0" smtClean="0">
              <a:latin typeface="Trebuchet MS" pitchFamily="34" charset="0"/>
            </a:endParaRPr>
          </a:p>
          <a:p>
            <a:pPr>
              <a:lnSpc>
                <a:spcPct val="90000"/>
              </a:lnSpc>
            </a:pPr>
            <a:endParaRPr lang="es-ES_tradnl" dirty="0" smtClean="0">
              <a:latin typeface="Trebuchet MS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s-ES_tradnl" dirty="0">
              <a:latin typeface="Trebuchet MS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s-MX" dirty="0" smtClean="0">
                <a:latin typeface="Trebuchet MS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254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579747" y="925513"/>
            <a:ext cx="7991673" cy="9906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s-MX" sz="4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rebuchet MS" pitchFamily="34" charset="0"/>
              </a:rPr>
              <a:t>CREENCIA IRRACIONAL 3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916112"/>
            <a:ext cx="8216081" cy="4465215"/>
          </a:xfrm>
        </p:spPr>
        <p:txBody>
          <a:bodyPr>
            <a:noAutofit/>
          </a:bodyPr>
          <a:lstStyle/>
          <a:p>
            <a:pPr algn="just">
              <a:lnSpc>
                <a:spcPct val="90000"/>
              </a:lnSpc>
            </a:pPr>
            <a:r>
              <a:rPr lang="es-PE" dirty="0">
                <a:latin typeface="Trebuchet MS" pitchFamily="34" charset="0"/>
              </a:rPr>
              <a:t>Una posición más real es pensar que tales personas se comportan de modo antisocial e inapropiado, Quizá se deba a que tienen problemas, son ignorantes o neuróticas y lo que deberían hacer es intentar cambiar su conducta</a:t>
            </a:r>
            <a:r>
              <a:rPr lang="es-PE" dirty="0" smtClean="0">
                <a:latin typeface="Trebuchet MS" pitchFamily="34" charset="0"/>
              </a:rPr>
              <a:t>.</a:t>
            </a:r>
          </a:p>
          <a:p>
            <a:pPr algn="just">
              <a:lnSpc>
                <a:spcPct val="90000"/>
              </a:lnSpc>
            </a:pPr>
            <a:endParaRPr lang="es-PE" dirty="0">
              <a:latin typeface="Trebuchet MS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s-PE" dirty="0">
                <a:latin typeface="Trebuchet MS" pitchFamily="34" charset="0"/>
              </a:rPr>
              <a:t>¿Cómo podría alguien hacer daño emocional</a:t>
            </a:r>
            <a:r>
              <a:rPr lang="es-PE" dirty="0" smtClean="0">
                <a:latin typeface="Trebuchet MS" pitchFamily="34" charset="0"/>
              </a:rPr>
              <a:t>? ¿</a:t>
            </a:r>
            <a:r>
              <a:rPr lang="es-PE" dirty="0">
                <a:latin typeface="Trebuchet MS" pitchFamily="34" charset="0"/>
              </a:rPr>
              <a:t>Alguien tiene esa habilidad?</a:t>
            </a:r>
          </a:p>
          <a:p>
            <a:pPr algn="just">
              <a:lnSpc>
                <a:spcPct val="90000"/>
              </a:lnSpc>
            </a:pPr>
            <a:endParaRPr lang="es-PE" dirty="0">
              <a:latin typeface="Trebuchet MS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s-PE" dirty="0">
                <a:latin typeface="Trebuchet MS" pitchFamily="34" charset="0"/>
              </a:rPr>
              <a:t>¿Qué piensan y sienten las personas que actúan de manera perturbada influyendo negativamente en el bienestar de los otros?</a:t>
            </a:r>
          </a:p>
          <a:p>
            <a:pPr algn="just">
              <a:lnSpc>
                <a:spcPct val="90000"/>
              </a:lnSpc>
            </a:pPr>
            <a:endParaRPr lang="es-PE" dirty="0">
              <a:latin typeface="Trebuchet MS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s-PE" dirty="0">
                <a:latin typeface="Trebuchet MS" pitchFamily="34" charset="0"/>
              </a:rPr>
              <a:t>¿Existen personas que piensan y actúan así?, y quien nos asegura que no vamos a conocer a alguna de ellas?</a:t>
            </a:r>
          </a:p>
          <a:p>
            <a:pPr algn="just">
              <a:lnSpc>
                <a:spcPct val="90000"/>
              </a:lnSpc>
            </a:pPr>
            <a:endParaRPr lang="es-PE" dirty="0">
              <a:latin typeface="Trebuchet MS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s-PE" dirty="0">
                <a:latin typeface="Trebuchet MS" pitchFamily="34" charset="0"/>
              </a:rPr>
              <a:t>¿Por qué las conductas inadecuadas o perturbadas de alguien deberían convertirlo en un ser despreciable? </a:t>
            </a:r>
          </a:p>
          <a:p>
            <a:pPr algn="just">
              <a:lnSpc>
                <a:spcPct val="90000"/>
              </a:lnSpc>
            </a:pPr>
            <a:endParaRPr lang="es-PE" dirty="0" smtClean="0">
              <a:latin typeface="Trebuchet MS" pitchFamily="34" charset="0"/>
            </a:endParaRPr>
          </a:p>
          <a:p>
            <a:pPr algn="just">
              <a:lnSpc>
                <a:spcPct val="90000"/>
              </a:lnSpc>
            </a:pPr>
            <a:endParaRPr lang="es-PE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0009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579747" y="925513"/>
            <a:ext cx="7991673" cy="9906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s-MX" sz="4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rebuchet MS" pitchFamily="34" charset="0"/>
              </a:rPr>
              <a:t>CREENCIA IRRACIONAL 3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916113"/>
            <a:ext cx="8216081" cy="4114800"/>
          </a:xfrm>
        </p:spPr>
        <p:txBody>
          <a:bodyPr>
            <a:noAutofit/>
          </a:bodyPr>
          <a:lstStyle/>
          <a:p>
            <a:pPr algn="just">
              <a:lnSpc>
                <a:spcPct val="90000"/>
              </a:lnSpc>
            </a:pPr>
            <a:endParaRPr lang="es-PE" dirty="0" smtClean="0">
              <a:latin typeface="Trebuchet MS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s-PE" dirty="0" smtClean="0">
                <a:latin typeface="Trebuchet MS" pitchFamily="34" charset="0"/>
              </a:rPr>
              <a:t>Si </a:t>
            </a:r>
            <a:r>
              <a:rPr lang="es-PE" dirty="0">
                <a:latin typeface="Trebuchet MS" pitchFamily="34" charset="0"/>
              </a:rPr>
              <a:t>alguien actuó mal, decide sancionar su conducta mas no su persona, pues pudo haber actuado así: por ignorancia, perturbación emocional o neurológica.</a:t>
            </a:r>
          </a:p>
          <a:p>
            <a:pPr algn="just">
              <a:lnSpc>
                <a:spcPct val="90000"/>
              </a:lnSpc>
            </a:pPr>
            <a:endParaRPr lang="es-PE" dirty="0">
              <a:latin typeface="Trebuchet MS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s-PE" dirty="0">
                <a:latin typeface="Trebuchet MS" pitchFamily="34" charset="0"/>
              </a:rPr>
              <a:t>Si actuaste mal, ¿de qué manera te ayuda culpabilizarte?, mejor acéptate incondicionalmente (perdónate) y decide esforzarte por modificar esas expresiones emocionales/conductuales, que te han desadaptado/perjudicado.</a:t>
            </a:r>
          </a:p>
        </p:txBody>
      </p:sp>
    </p:spTree>
    <p:extLst>
      <p:ext uri="{BB962C8B-B14F-4D97-AF65-F5344CB8AC3E}">
        <p14:creationId xmlns:p14="http://schemas.microsoft.com/office/powerpoint/2010/main" val="569695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773238"/>
            <a:ext cx="8064896" cy="4781550"/>
          </a:xfrm>
        </p:spPr>
        <p:txBody>
          <a:bodyPr/>
          <a:lstStyle/>
          <a:p>
            <a:pPr algn="just">
              <a:lnSpc>
                <a:spcPct val="90000"/>
              </a:lnSpc>
              <a:defRPr/>
            </a:pPr>
            <a:endParaRPr lang="es-ES_tradnl" b="1" dirty="0" smtClean="0">
              <a:latin typeface="Trebuchet MS" pitchFamily="34" charset="0"/>
            </a:endParaRPr>
          </a:p>
          <a:p>
            <a:pPr algn="just">
              <a:lnSpc>
                <a:spcPct val="90000"/>
              </a:lnSpc>
              <a:defRPr/>
            </a:pPr>
            <a:r>
              <a:rPr lang="es-ES_tradnl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rebuchet MS" pitchFamily="34" charset="0"/>
              </a:rPr>
              <a:t>La idea de que es tremendo y catastrófico el hecho de que las cosas no vayan por el camino que a uno le gustaría que fuesen.</a:t>
            </a:r>
          </a:p>
          <a:p>
            <a:pPr algn="just">
              <a:lnSpc>
                <a:spcPct val="90000"/>
              </a:lnSpc>
              <a:defRPr/>
            </a:pPr>
            <a:endParaRPr lang="es-ES_tradnl" b="1" dirty="0">
              <a:latin typeface="Trebuchet MS" pitchFamily="34" charset="0"/>
            </a:endParaRPr>
          </a:p>
          <a:p>
            <a:pPr algn="just">
              <a:lnSpc>
                <a:spcPct val="90000"/>
              </a:lnSpc>
              <a:defRPr/>
            </a:pPr>
            <a:r>
              <a:rPr lang="es-PE" b="1" dirty="0">
                <a:latin typeface="Trebuchet MS" pitchFamily="34" charset="0"/>
              </a:rPr>
              <a:t>Tan pronto como el globo se deshincha, empieza el diálogo interno "¿Por qué me pasa esto a mí? No puedo soportarlo. Es horrible, todo es un asco</a:t>
            </a:r>
            <a:r>
              <a:rPr lang="es-PE" b="1" dirty="0" smtClean="0">
                <a:latin typeface="Trebuchet MS" pitchFamily="34" charset="0"/>
              </a:rPr>
              <a:t>«.</a:t>
            </a:r>
          </a:p>
          <a:p>
            <a:pPr algn="just">
              <a:lnSpc>
                <a:spcPct val="90000"/>
              </a:lnSpc>
              <a:defRPr/>
            </a:pPr>
            <a:endParaRPr lang="es-PE" b="1" dirty="0">
              <a:latin typeface="Trebuchet MS" pitchFamily="34" charset="0"/>
            </a:endParaRPr>
          </a:p>
          <a:p>
            <a:pPr algn="just">
              <a:lnSpc>
                <a:spcPct val="90000"/>
              </a:lnSpc>
              <a:defRPr/>
            </a:pPr>
            <a:r>
              <a:rPr lang="es-PE" b="1" dirty="0">
                <a:latin typeface="Trebuchet MS" pitchFamily="34" charset="0"/>
              </a:rPr>
              <a:t>Cualquier inconveniente, problema o fallo que aparezca en su camino se interpreta de este modo. El resultado es una profunda irritación e intenso estrés. </a:t>
            </a:r>
            <a:endParaRPr lang="es-PE" b="1" dirty="0" smtClean="0">
              <a:latin typeface="Trebuchet MS" pitchFamily="34" charset="0"/>
            </a:endParaRPr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s-MX" b="1" dirty="0" smtClean="0">
              <a:latin typeface="Trebuchet MS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3600" dirty="0" smtClean="0">
              <a:latin typeface="Trebuchet MS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971600" y="620688"/>
            <a:ext cx="7158037" cy="10081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ES_tradnl" sz="4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Trebuchet MS" pitchFamily="34" charset="0"/>
              </a:rPr>
              <a:t>CREENCIA IRRACIONAL 4  </a:t>
            </a:r>
            <a:endParaRPr lang="en-US" sz="4000" b="1" dirty="0" smtClean="0">
              <a:solidFill>
                <a:schemeClr val="accent6">
                  <a:lumMod val="40000"/>
                  <a:lumOff val="60000"/>
                </a:schemeClr>
              </a:solidFill>
              <a:effectLst/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2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773238"/>
            <a:ext cx="8064896" cy="4781550"/>
          </a:xfrm>
        </p:spPr>
        <p:txBody>
          <a:bodyPr/>
          <a:lstStyle/>
          <a:p>
            <a:pPr marL="0" indent="0" algn="just">
              <a:lnSpc>
                <a:spcPct val="90000"/>
              </a:lnSpc>
              <a:buNone/>
              <a:defRPr/>
            </a:pPr>
            <a:endParaRPr lang="es-PE" b="1" dirty="0" smtClean="0">
              <a:latin typeface="Trebuchet MS" pitchFamily="34" charset="0"/>
            </a:endParaRPr>
          </a:p>
          <a:p>
            <a:pPr algn="just">
              <a:lnSpc>
                <a:spcPct val="90000"/>
              </a:lnSpc>
              <a:defRPr/>
            </a:pPr>
            <a:r>
              <a:rPr lang="es-PE" b="1" dirty="0" smtClean="0">
                <a:latin typeface="Trebuchet MS" pitchFamily="34" charset="0"/>
              </a:rPr>
              <a:t>¿</a:t>
            </a:r>
            <a:r>
              <a:rPr lang="es-PE" b="1" dirty="0">
                <a:latin typeface="Trebuchet MS" pitchFamily="34" charset="0"/>
              </a:rPr>
              <a:t>De qué manera tu demanda podría transformar la realidad?</a:t>
            </a:r>
          </a:p>
          <a:p>
            <a:pPr algn="just">
              <a:lnSpc>
                <a:spcPct val="90000"/>
              </a:lnSpc>
              <a:defRPr/>
            </a:pPr>
            <a:endParaRPr lang="es-PE" b="1" dirty="0" smtClean="0">
              <a:latin typeface="Trebuchet MS" pitchFamily="34" charset="0"/>
            </a:endParaRPr>
          </a:p>
          <a:p>
            <a:pPr algn="just">
              <a:lnSpc>
                <a:spcPct val="90000"/>
              </a:lnSpc>
              <a:defRPr/>
            </a:pPr>
            <a:r>
              <a:rPr lang="es-PE" b="1" dirty="0" smtClean="0">
                <a:latin typeface="Trebuchet MS" pitchFamily="34" charset="0"/>
              </a:rPr>
              <a:t>¿</a:t>
            </a:r>
            <a:r>
              <a:rPr lang="es-PE" b="1" dirty="0">
                <a:latin typeface="Trebuchet MS" pitchFamily="34" charset="0"/>
              </a:rPr>
              <a:t>Por qué sería tan terrible que las cosas se presentaran de esa manera?</a:t>
            </a:r>
          </a:p>
          <a:p>
            <a:pPr algn="just">
              <a:lnSpc>
                <a:spcPct val="90000"/>
              </a:lnSpc>
              <a:defRPr/>
            </a:pPr>
            <a:endParaRPr lang="es-PE" b="1" dirty="0" smtClean="0">
              <a:latin typeface="Trebuchet MS" pitchFamily="34" charset="0"/>
            </a:endParaRPr>
          </a:p>
          <a:p>
            <a:pPr algn="just">
              <a:lnSpc>
                <a:spcPct val="90000"/>
              </a:lnSpc>
              <a:defRPr/>
            </a:pPr>
            <a:r>
              <a:rPr lang="es-PE" b="1" dirty="0" smtClean="0">
                <a:latin typeface="Trebuchet MS" pitchFamily="34" charset="0"/>
              </a:rPr>
              <a:t>¿</a:t>
            </a:r>
            <a:r>
              <a:rPr lang="es-PE" b="1" dirty="0">
                <a:latin typeface="Trebuchet MS" pitchFamily="34" charset="0"/>
              </a:rPr>
              <a:t>Cuál es la ganancia de provocarte  más enojo cuando ya estás en una situación difícil?</a:t>
            </a:r>
          </a:p>
          <a:p>
            <a:pPr algn="just">
              <a:lnSpc>
                <a:spcPct val="90000"/>
              </a:lnSpc>
              <a:defRPr/>
            </a:pPr>
            <a:endParaRPr lang="es-PE" b="1" dirty="0" smtClean="0">
              <a:latin typeface="Trebuchet MS" pitchFamily="34" charset="0"/>
            </a:endParaRPr>
          </a:p>
          <a:p>
            <a:pPr algn="just">
              <a:lnSpc>
                <a:spcPct val="90000"/>
              </a:lnSpc>
              <a:defRPr/>
            </a:pPr>
            <a:r>
              <a:rPr lang="es-PE" b="1" dirty="0" smtClean="0">
                <a:latin typeface="Trebuchet MS" pitchFamily="34" charset="0"/>
              </a:rPr>
              <a:t>¿</a:t>
            </a:r>
            <a:r>
              <a:rPr lang="es-PE" b="1" dirty="0">
                <a:latin typeface="Trebuchet MS" pitchFamily="34" charset="0"/>
              </a:rPr>
              <a:t>Dónde esa la evidencia de que por perturbarte las cosas cambiarán? </a:t>
            </a:r>
          </a:p>
          <a:p>
            <a:pPr algn="just">
              <a:lnSpc>
                <a:spcPct val="90000"/>
              </a:lnSpc>
              <a:defRPr/>
            </a:pPr>
            <a:endParaRPr lang="es-MX" b="1" dirty="0" smtClean="0">
              <a:latin typeface="Trebuchet MS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3600" dirty="0" smtClean="0">
              <a:latin typeface="Trebuchet MS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971600" y="620688"/>
            <a:ext cx="7158037" cy="10081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ES_tradnl" sz="4000" b="1" dirty="0" smtClean="0">
                <a:solidFill>
                  <a:srgbClr val="D53DD0">
                    <a:lumMod val="40000"/>
                    <a:lumOff val="60000"/>
                  </a:srgbClr>
                </a:solidFill>
                <a:effectLst/>
                <a:latin typeface="Trebuchet MS" pitchFamily="34" charset="0"/>
              </a:rPr>
              <a:t>CREENCIA IRRACIONAL 4  </a:t>
            </a:r>
            <a:endParaRPr lang="en-US" sz="4000" b="1" dirty="0" smtClean="0">
              <a:solidFill>
                <a:srgbClr val="D53DD0">
                  <a:lumMod val="40000"/>
                  <a:lumOff val="60000"/>
                </a:srgbClr>
              </a:solidFill>
              <a:effectLst/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842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4852988"/>
          </a:xfrm>
        </p:spPr>
        <p:txBody>
          <a:bodyPr>
            <a:normAutofit lnSpcReduction="10000"/>
          </a:bodyPr>
          <a:lstStyle/>
          <a:p>
            <a:r>
              <a:rPr lang="es-ES_tradnl" sz="32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Trebuchet MS" pitchFamily="34" charset="0"/>
              </a:rPr>
              <a:t>INFERENCIAS / HIPOTESIS</a:t>
            </a:r>
          </a:p>
          <a:p>
            <a:endParaRPr lang="es-ES_tradnl" sz="3200" dirty="0" smtClean="0">
              <a:solidFill>
                <a:schemeClr val="bg2">
                  <a:lumMod val="20000"/>
                  <a:lumOff val="80000"/>
                </a:schemeClr>
              </a:solidFill>
              <a:latin typeface="Trebuchet MS" pitchFamily="34" charset="0"/>
            </a:endParaRPr>
          </a:p>
          <a:p>
            <a:endParaRPr lang="es-ES_tradnl" sz="3200" dirty="0" smtClean="0">
              <a:solidFill>
                <a:schemeClr val="bg2">
                  <a:lumMod val="20000"/>
                  <a:lumOff val="80000"/>
                </a:schemeClr>
              </a:solidFill>
              <a:latin typeface="Trebuchet MS" pitchFamily="34" charset="0"/>
            </a:endParaRPr>
          </a:p>
          <a:p>
            <a:r>
              <a:rPr lang="es-ES_tradnl" sz="32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Trebuchet MS" pitchFamily="34" charset="0"/>
              </a:rPr>
              <a:t>EVALUACIONES</a:t>
            </a:r>
          </a:p>
          <a:p>
            <a:endParaRPr lang="es-ES_tradnl" sz="3200" dirty="0" smtClean="0">
              <a:solidFill>
                <a:schemeClr val="bg2">
                  <a:lumMod val="20000"/>
                  <a:lumOff val="80000"/>
                </a:schemeClr>
              </a:solidFill>
              <a:latin typeface="Trebuchet MS" pitchFamily="34" charset="0"/>
            </a:endParaRPr>
          </a:p>
          <a:p>
            <a:endParaRPr lang="es-ES_tradnl" sz="3200" dirty="0" smtClean="0">
              <a:solidFill>
                <a:schemeClr val="bg2">
                  <a:lumMod val="20000"/>
                  <a:lumOff val="80000"/>
                </a:schemeClr>
              </a:solidFill>
              <a:latin typeface="Trebuchet MS" pitchFamily="34" charset="0"/>
            </a:endParaRPr>
          </a:p>
          <a:p>
            <a:r>
              <a:rPr lang="es-ES_tradnl" sz="32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Trebuchet MS" pitchFamily="34" charset="0"/>
              </a:rPr>
              <a:t>CREENCIAS NUCLEARES</a:t>
            </a:r>
            <a:endParaRPr lang="en-US" sz="3200" dirty="0" smtClean="0">
              <a:solidFill>
                <a:schemeClr val="bg2">
                  <a:lumMod val="20000"/>
                  <a:lumOff val="80000"/>
                </a:schemeClr>
              </a:solidFill>
              <a:latin typeface="Trebuchet MS" pitchFamily="34" charset="0"/>
            </a:endParaRPr>
          </a:p>
        </p:txBody>
      </p:sp>
      <p:pic>
        <p:nvPicPr>
          <p:cNvPr id="9220" name="Picture 4" descr="Iceber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14131" y="1340768"/>
            <a:ext cx="3015457" cy="198474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221" name="Picture 5" descr="ICEBERG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14131" y="4221163"/>
            <a:ext cx="3015457" cy="21891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7120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773238"/>
            <a:ext cx="8064896" cy="478155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90000"/>
              </a:lnSpc>
              <a:buNone/>
              <a:defRPr/>
            </a:pPr>
            <a:endParaRPr lang="es-PE" b="1" dirty="0" smtClean="0">
              <a:latin typeface="Trebuchet MS" pitchFamily="34" charset="0"/>
            </a:endParaRPr>
          </a:p>
          <a:p>
            <a:pPr algn="just">
              <a:lnSpc>
                <a:spcPct val="90000"/>
              </a:lnSpc>
              <a:defRPr/>
            </a:pPr>
            <a:r>
              <a:rPr lang="es-PE" b="1" dirty="0">
                <a:latin typeface="Trebuchet MS" pitchFamily="34" charset="0"/>
              </a:rPr>
              <a:t>¿Por qué las cosas deberían ser diferentes? ¿Dónde está la evidencia de que por pensarlo cambiarán?</a:t>
            </a:r>
          </a:p>
          <a:p>
            <a:pPr algn="just">
              <a:lnSpc>
                <a:spcPct val="90000"/>
              </a:lnSpc>
              <a:defRPr/>
            </a:pPr>
            <a:endParaRPr lang="es-PE" b="1" dirty="0">
              <a:latin typeface="Trebuchet MS" pitchFamily="34" charset="0"/>
            </a:endParaRPr>
          </a:p>
          <a:p>
            <a:pPr algn="just">
              <a:lnSpc>
                <a:spcPct val="90000"/>
              </a:lnSpc>
              <a:defRPr/>
            </a:pPr>
            <a:r>
              <a:rPr lang="es-PE" b="1" dirty="0">
                <a:latin typeface="Trebuchet MS" pitchFamily="34" charset="0"/>
              </a:rPr>
              <a:t>¿De qué manera te ayudar seguir con la perturbación si las cosas no necesariamente van a cambiar?</a:t>
            </a:r>
          </a:p>
          <a:p>
            <a:pPr algn="just">
              <a:lnSpc>
                <a:spcPct val="90000"/>
              </a:lnSpc>
              <a:defRPr/>
            </a:pPr>
            <a:endParaRPr lang="es-PE" b="1" dirty="0">
              <a:latin typeface="Trebuchet MS" pitchFamily="34" charset="0"/>
            </a:endParaRPr>
          </a:p>
          <a:p>
            <a:pPr algn="just">
              <a:lnSpc>
                <a:spcPct val="90000"/>
              </a:lnSpc>
              <a:defRPr/>
            </a:pPr>
            <a:r>
              <a:rPr lang="es-PE" b="1" dirty="0">
                <a:latin typeface="Trebuchet MS" pitchFamily="34" charset="0"/>
              </a:rPr>
              <a:t>¿Cuál es la ganancia de seguir perturbado ante esa realidad</a:t>
            </a:r>
            <a:r>
              <a:rPr lang="es-PE" b="1" dirty="0" smtClean="0">
                <a:latin typeface="Trebuchet MS" pitchFamily="34" charset="0"/>
              </a:rPr>
              <a:t>?</a:t>
            </a:r>
          </a:p>
          <a:p>
            <a:pPr algn="just">
              <a:lnSpc>
                <a:spcPct val="90000"/>
              </a:lnSpc>
              <a:defRPr/>
            </a:pPr>
            <a:endParaRPr lang="es-PE" b="1" dirty="0">
              <a:latin typeface="Trebuchet MS" pitchFamily="34" charset="0"/>
            </a:endParaRPr>
          </a:p>
          <a:p>
            <a:pPr algn="just">
              <a:lnSpc>
                <a:spcPct val="90000"/>
              </a:lnSpc>
              <a:defRPr/>
            </a:pPr>
            <a:r>
              <a:rPr lang="es-PE" b="1" dirty="0">
                <a:latin typeface="Trebuchet MS" pitchFamily="34" charset="0"/>
              </a:rPr>
              <a:t>“No me agrada, no me tiene que agradar, pero lo puedo tolerar”.</a:t>
            </a:r>
          </a:p>
          <a:p>
            <a:pPr algn="just">
              <a:lnSpc>
                <a:spcPct val="90000"/>
              </a:lnSpc>
              <a:defRPr/>
            </a:pPr>
            <a:endParaRPr lang="es-PE" b="1" dirty="0">
              <a:latin typeface="Trebuchet MS" pitchFamily="34" charset="0"/>
            </a:endParaRPr>
          </a:p>
          <a:p>
            <a:pPr algn="just">
              <a:lnSpc>
                <a:spcPct val="90000"/>
              </a:lnSpc>
              <a:defRPr/>
            </a:pPr>
            <a:r>
              <a:rPr lang="es-PE" b="1" dirty="0">
                <a:latin typeface="Trebuchet MS" pitchFamily="34" charset="0"/>
              </a:rPr>
              <a:t>De hecho te conviene/beneficia/ayuda tolerarlo pues con solo demandando no ganarás que la realidad cambie.</a:t>
            </a:r>
          </a:p>
          <a:p>
            <a:pPr algn="just">
              <a:lnSpc>
                <a:spcPct val="90000"/>
              </a:lnSpc>
              <a:defRPr/>
            </a:pPr>
            <a:endParaRPr lang="es-PE" b="1" dirty="0">
              <a:latin typeface="Trebuchet MS" pitchFamily="34" charset="0"/>
            </a:endParaRPr>
          </a:p>
          <a:p>
            <a:pPr algn="just">
              <a:lnSpc>
                <a:spcPct val="90000"/>
              </a:lnSpc>
              <a:defRPr/>
            </a:pPr>
            <a:r>
              <a:rPr lang="es-PE" b="1" dirty="0">
                <a:latin typeface="Trebuchet MS" pitchFamily="34" charset="0"/>
              </a:rPr>
              <a:t>Esfuérzate en modificar lo que sea modificable, y acepta aquello que no podrás modificar.</a:t>
            </a:r>
          </a:p>
          <a:p>
            <a:pPr algn="just">
              <a:lnSpc>
                <a:spcPct val="90000"/>
              </a:lnSpc>
              <a:defRPr/>
            </a:pPr>
            <a:endParaRPr lang="es-PE" b="1" dirty="0">
              <a:latin typeface="Trebuchet MS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971600" y="620688"/>
            <a:ext cx="7158037" cy="10081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ES_tradnl" sz="4000" b="1" dirty="0" smtClean="0">
                <a:solidFill>
                  <a:srgbClr val="D53DD0">
                    <a:lumMod val="40000"/>
                    <a:lumOff val="60000"/>
                  </a:srgbClr>
                </a:solidFill>
                <a:effectLst/>
                <a:latin typeface="Trebuchet MS" pitchFamily="34" charset="0"/>
              </a:rPr>
              <a:t>CREENCIA IRRACIONAL 4  </a:t>
            </a:r>
            <a:endParaRPr lang="en-US" sz="4000" b="1" dirty="0" smtClean="0">
              <a:solidFill>
                <a:srgbClr val="D53DD0">
                  <a:lumMod val="40000"/>
                  <a:lumOff val="60000"/>
                </a:srgbClr>
              </a:solidFill>
              <a:effectLst/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1366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2060848"/>
            <a:ext cx="7920880" cy="3816350"/>
          </a:xfrm>
        </p:spPr>
        <p:txBody>
          <a:bodyPr>
            <a:noAutofit/>
          </a:bodyPr>
          <a:lstStyle/>
          <a:p>
            <a:pPr algn="just">
              <a:lnSpc>
                <a:spcPct val="80000"/>
              </a:lnSpc>
            </a:pPr>
            <a:endParaRPr lang="es-ES_tradnl" dirty="0" smtClean="0">
              <a:latin typeface="Trebuchet MS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es-ES_tradnl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rebuchet MS" pitchFamily="34" charset="0"/>
              </a:rPr>
              <a:t>La idea de que la desgracia humana se origina por causas externas y que la gente tiene poca capacidad, o ninguna de controlar sus penas y perturbaciones</a:t>
            </a:r>
            <a:r>
              <a:rPr lang="es-MX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rebuchet MS" pitchFamily="34" charset="0"/>
              </a:rPr>
              <a:t> </a:t>
            </a:r>
          </a:p>
          <a:p>
            <a:pPr algn="just">
              <a:lnSpc>
                <a:spcPct val="80000"/>
              </a:lnSpc>
            </a:pPr>
            <a:endParaRPr lang="es-MX" dirty="0">
              <a:latin typeface="Trebuchet MS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es-PE" dirty="0">
                <a:latin typeface="Trebuchet MS" pitchFamily="34" charset="0"/>
              </a:rPr>
              <a:t>Una deducción lógica, a partir de esta creencia, es pensar que para lograr la felicidad o evitarla tristeza hay que controlar los acontecimientos externos. </a:t>
            </a:r>
            <a:endParaRPr lang="es-PE" dirty="0" smtClean="0">
              <a:latin typeface="Trebuchet MS" pitchFamily="34" charset="0"/>
            </a:endParaRPr>
          </a:p>
          <a:p>
            <a:pPr algn="just">
              <a:lnSpc>
                <a:spcPct val="80000"/>
              </a:lnSpc>
            </a:pPr>
            <a:endParaRPr lang="es-PE" dirty="0">
              <a:latin typeface="Trebuchet MS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es-PE" dirty="0">
                <a:latin typeface="Trebuchet MS" pitchFamily="34" charset="0"/>
              </a:rPr>
              <a:t>Dado que ese control es limitado y que no podemos controlar los deseos y comportamientos de los demás, el resultado es la sensación de infelicidad y una ansiedad crónica.</a:t>
            </a:r>
          </a:p>
          <a:p>
            <a:pPr algn="just">
              <a:lnSpc>
                <a:spcPct val="80000"/>
              </a:lnSpc>
            </a:pPr>
            <a:endParaRPr lang="es-MX" i="1" dirty="0" smtClean="0">
              <a:latin typeface="Trebuchet MS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971600" y="692696"/>
            <a:ext cx="7374061" cy="10801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ES_tradnl" sz="4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Trebuchet MS" pitchFamily="34" charset="0"/>
              </a:rPr>
              <a:t>CREENCIA IRRACIONAL 5  </a:t>
            </a:r>
            <a:endParaRPr lang="en-US" sz="4000" b="1" dirty="0" smtClean="0">
              <a:solidFill>
                <a:schemeClr val="accent6">
                  <a:lumMod val="40000"/>
                  <a:lumOff val="60000"/>
                </a:schemeClr>
              </a:solidFill>
              <a:effectLst/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498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2060848"/>
            <a:ext cx="7920880" cy="4320480"/>
          </a:xfrm>
        </p:spPr>
        <p:txBody>
          <a:bodyPr>
            <a:noAutofit/>
          </a:bodyPr>
          <a:lstStyle/>
          <a:p>
            <a:pPr algn="just">
              <a:lnSpc>
                <a:spcPct val="80000"/>
              </a:lnSpc>
            </a:pPr>
            <a:endParaRPr lang="es-PE" dirty="0" smtClean="0">
              <a:latin typeface="Trebuchet MS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es-PE" dirty="0" smtClean="0">
                <a:latin typeface="Trebuchet MS" pitchFamily="34" charset="0"/>
              </a:rPr>
              <a:t>Atribuir </a:t>
            </a:r>
            <a:r>
              <a:rPr lang="es-PE" dirty="0">
                <a:latin typeface="Trebuchet MS" pitchFamily="34" charset="0"/>
              </a:rPr>
              <a:t>la falta de felicidad a los acontecimientos es una forma de evitar enfrentarse con la realidad. Las propias interpretaciones de los hechos son las que causan la infelicidad. </a:t>
            </a:r>
            <a:endParaRPr lang="es-PE" dirty="0" smtClean="0">
              <a:latin typeface="Trebuchet MS" pitchFamily="34" charset="0"/>
            </a:endParaRPr>
          </a:p>
          <a:p>
            <a:pPr algn="just">
              <a:lnSpc>
                <a:spcPct val="80000"/>
              </a:lnSpc>
            </a:pPr>
            <a:endParaRPr lang="es-PE" dirty="0">
              <a:latin typeface="Trebuchet MS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es-PE" dirty="0" smtClean="0">
                <a:latin typeface="Trebuchet MS" pitchFamily="34" charset="0"/>
              </a:rPr>
              <a:t>Mientras </a:t>
            </a:r>
            <a:r>
              <a:rPr lang="es-PE" dirty="0">
                <a:latin typeface="Trebuchet MS" pitchFamily="34" charset="0"/>
              </a:rPr>
              <a:t>que poseemos un control limitado sobre las acciones de los demás, disponemos de un gran control de nuestras emociones y acciones</a:t>
            </a:r>
            <a:r>
              <a:rPr lang="es-PE" dirty="0" smtClean="0">
                <a:latin typeface="Trebuchet MS" pitchFamily="34" charset="0"/>
              </a:rPr>
              <a:t>.</a:t>
            </a:r>
          </a:p>
          <a:p>
            <a:pPr algn="just">
              <a:lnSpc>
                <a:spcPct val="80000"/>
              </a:lnSpc>
            </a:pPr>
            <a:endParaRPr lang="es-PE" dirty="0">
              <a:latin typeface="Trebuchet MS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es-PE" dirty="0">
                <a:latin typeface="Trebuchet MS" pitchFamily="34" charset="0"/>
              </a:rPr>
              <a:t>¿Por qué las personas no reaccionan igual ante la misma situación? ¿Qué hay de diferente en cada uno?</a:t>
            </a:r>
          </a:p>
          <a:p>
            <a:pPr algn="just">
              <a:lnSpc>
                <a:spcPct val="80000"/>
              </a:lnSpc>
            </a:pPr>
            <a:endParaRPr lang="es-PE" dirty="0">
              <a:latin typeface="Trebuchet MS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es-PE" dirty="0">
                <a:latin typeface="Trebuchet MS" pitchFamily="34" charset="0"/>
              </a:rPr>
              <a:t>¿Quién está originando esa intensidad emocional en ti?</a:t>
            </a:r>
          </a:p>
          <a:p>
            <a:pPr algn="just">
              <a:lnSpc>
                <a:spcPct val="80000"/>
              </a:lnSpc>
            </a:pPr>
            <a:endParaRPr lang="es-PE" dirty="0">
              <a:latin typeface="Trebuchet MS" pitchFamily="34" charset="0"/>
            </a:endParaRPr>
          </a:p>
          <a:p>
            <a:pPr algn="just">
              <a:lnSpc>
                <a:spcPct val="80000"/>
              </a:lnSpc>
            </a:pPr>
            <a:endParaRPr lang="es-PE" dirty="0">
              <a:latin typeface="Trebuchet MS" pitchFamily="34" charset="0"/>
            </a:endParaRPr>
          </a:p>
          <a:p>
            <a:pPr algn="just">
              <a:lnSpc>
                <a:spcPct val="80000"/>
              </a:lnSpc>
            </a:pPr>
            <a:endParaRPr lang="es-PE" dirty="0">
              <a:latin typeface="Trebuchet MS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es-PE" dirty="0">
                <a:latin typeface="Trebuchet MS" pitchFamily="34" charset="0"/>
              </a:rPr>
              <a:t>¿Cuántas veces has hecho esfuerzos enérgicos por controlar tus emociones?</a:t>
            </a:r>
          </a:p>
          <a:p>
            <a:pPr algn="just">
              <a:lnSpc>
                <a:spcPct val="80000"/>
              </a:lnSpc>
            </a:pPr>
            <a:endParaRPr lang="es-PE" dirty="0">
              <a:latin typeface="Trebuchet MS" pitchFamily="34" charset="0"/>
            </a:endParaRPr>
          </a:p>
          <a:p>
            <a:pPr algn="just">
              <a:lnSpc>
                <a:spcPct val="80000"/>
              </a:lnSpc>
            </a:pPr>
            <a:endParaRPr lang="es-PE" dirty="0">
              <a:latin typeface="Trebuchet MS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971600" y="692696"/>
            <a:ext cx="7374061" cy="10801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ES_tradnl" sz="4000" b="1" dirty="0" smtClean="0">
                <a:solidFill>
                  <a:srgbClr val="D53DD0">
                    <a:lumMod val="40000"/>
                    <a:lumOff val="60000"/>
                  </a:srgbClr>
                </a:solidFill>
                <a:effectLst/>
                <a:latin typeface="Trebuchet MS" pitchFamily="34" charset="0"/>
              </a:rPr>
              <a:t>CREENCIA IRRACIONAL 5  </a:t>
            </a:r>
            <a:endParaRPr lang="en-US" sz="4000" b="1" dirty="0" smtClean="0">
              <a:solidFill>
                <a:srgbClr val="D53DD0">
                  <a:lumMod val="40000"/>
                  <a:lumOff val="60000"/>
                </a:srgbClr>
              </a:solidFill>
              <a:effectLst/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19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2060848"/>
            <a:ext cx="7920880" cy="3816350"/>
          </a:xfrm>
        </p:spPr>
        <p:txBody>
          <a:bodyPr>
            <a:noAutofit/>
          </a:bodyPr>
          <a:lstStyle/>
          <a:p>
            <a:pPr algn="just">
              <a:lnSpc>
                <a:spcPct val="80000"/>
              </a:lnSpc>
            </a:pPr>
            <a:endParaRPr lang="es-PE" dirty="0" smtClean="0">
              <a:latin typeface="Trebuchet MS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es-PE" dirty="0" smtClean="0">
                <a:latin typeface="Trebuchet MS" pitchFamily="34" charset="0"/>
              </a:rPr>
              <a:t>¿</a:t>
            </a:r>
            <a:r>
              <a:rPr lang="es-PE" dirty="0">
                <a:latin typeface="Trebuchet MS" pitchFamily="34" charset="0"/>
              </a:rPr>
              <a:t>Qué tipo de poder tiene esa persona para determinar que sientas esa emoción</a:t>
            </a:r>
            <a:r>
              <a:rPr lang="es-PE" dirty="0" smtClean="0">
                <a:latin typeface="Trebuchet MS" pitchFamily="34" charset="0"/>
              </a:rPr>
              <a:t>?</a:t>
            </a:r>
          </a:p>
          <a:p>
            <a:pPr algn="just">
              <a:lnSpc>
                <a:spcPct val="80000"/>
              </a:lnSpc>
            </a:pPr>
            <a:endParaRPr lang="es-PE" dirty="0">
              <a:latin typeface="Trebuchet MS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es-PE" dirty="0">
                <a:latin typeface="Trebuchet MS" pitchFamily="34" charset="0"/>
              </a:rPr>
              <a:t>Es imposible que alguien o algo puedan hacer un daño emocional.</a:t>
            </a:r>
          </a:p>
          <a:p>
            <a:pPr algn="just">
              <a:lnSpc>
                <a:spcPct val="80000"/>
              </a:lnSpc>
            </a:pPr>
            <a:endParaRPr lang="es-PE" dirty="0">
              <a:latin typeface="Trebuchet MS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es-PE" dirty="0">
                <a:latin typeface="Trebuchet MS" pitchFamily="34" charset="0"/>
              </a:rPr>
              <a:t>Para no permitir que el pasado, las actitudes de las personas y/o diferentes situaciones te afecten irracionalmente: No queda otra que TRABAJAR, TRABAJAR y TRABAJAR.</a:t>
            </a:r>
          </a:p>
          <a:p>
            <a:pPr algn="just">
              <a:lnSpc>
                <a:spcPct val="80000"/>
              </a:lnSpc>
            </a:pPr>
            <a:endParaRPr lang="es-PE" dirty="0">
              <a:latin typeface="Trebuchet MS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971600" y="692696"/>
            <a:ext cx="7374061" cy="10801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ES_tradnl" sz="4000" b="1" dirty="0" smtClean="0">
                <a:solidFill>
                  <a:srgbClr val="D53DD0">
                    <a:lumMod val="40000"/>
                    <a:lumOff val="60000"/>
                  </a:srgbClr>
                </a:solidFill>
                <a:effectLst/>
                <a:latin typeface="Trebuchet MS" pitchFamily="34" charset="0"/>
              </a:rPr>
              <a:t>CREENCIA IRRACIONAL 5  </a:t>
            </a:r>
            <a:endParaRPr lang="en-US" sz="4000" b="1" dirty="0" smtClean="0">
              <a:solidFill>
                <a:srgbClr val="D53DD0">
                  <a:lumMod val="40000"/>
                  <a:lumOff val="60000"/>
                </a:srgbClr>
              </a:solidFill>
              <a:effectLst/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3740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772816"/>
            <a:ext cx="7776865" cy="4501703"/>
          </a:xfrm>
        </p:spPr>
        <p:txBody>
          <a:bodyPr>
            <a:normAutofit/>
          </a:bodyPr>
          <a:lstStyle/>
          <a:p>
            <a:pPr algn="just"/>
            <a:endParaRPr lang="es-ES_tradnl" dirty="0" smtClean="0">
              <a:latin typeface="Trebuchet MS" pitchFamily="34" charset="0"/>
            </a:endParaRPr>
          </a:p>
          <a:p>
            <a:pPr algn="just"/>
            <a:r>
              <a:rPr lang="es-ES_tradnl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rebuchet MS" pitchFamily="34" charset="0"/>
              </a:rPr>
              <a:t>La idea de que si algo es o puede ser peligroso o terrible se deberá sentir terriblemente inquieto por ello, deberá pensar constantemente en la posibilidad de que esto ocurra.</a:t>
            </a:r>
            <a:endParaRPr lang="es-ES_tradnl" b="1" i="1" dirty="0">
              <a:solidFill>
                <a:schemeClr val="accent1">
                  <a:lumMod val="40000"/>
                  <a:lumOff val="60000"/>
                </a:schemeClr>
              </a:solidFill>
              <a:latin typeface="Trebuchet MS" pitchFamily="34" charset="0"/>
            </a:endParaRPr>
          </a:p>
          <a:p>
            <a:pPr algn="just"/>
            <a:endParaRPr lang="es-MX" b="1" dirty="0">
              <a:latin typeface="Trebuchet MS" pitchFamily="34" charset="0"/>
            </a:endParaRPr>
          </a:p>
          <a:p>
            <a:pPr algn="just"/>
            <a:r>
              <a:rPr lang="es-PE" b="1" dirty="0" smtClean="0">
                <a:latin typeface="Trebuchet MS" pitchFamily="34" charset="0"/>
              </a:rPr>
              <a:t>A </a:t>
            </a:r>
            <a:r>
              <a:rPr lang="es-PE" b="1" dirty="0">
                <a:latin typeface="Trebuchet MS" pitchFamily="34" charset="0"/>
              </a:rPr>
              <a:t>veces se expresa de la siguiente forma: "sólo con que suene un timbre, ya empiezo a preocuparme". Muchas personas empiezan a enumerar los escenarios de la catástrofe. </a:t>
            </a:r>
          </a:p>
          <a:p>
            <a:pPr algn="just"/>
            <a:endParaRPr lang="es-PE" b="1" dirty="0" smtClean="0">
              <a:latin typeface="Trebuchet MS" pitchFamily="34" charset="0"/>
            </a:endParaRPr>
          </a:p>
          <a:p>
            <a:pPr algn="just"/>
            <a:r>
              <a:rPr lang="es-PE" b="1" dirty="0" smtClean="0">
                <a:latin typeface="Trebuchet MS" pitchFamily="34" charset="0"/>
              </a:rPr>
              <a:t>Desarrollar </a:t>
            </a:r>
            <a:r>
              <a:rPr lang="es-PE" b="1" dirty="0">
                <a:latin typeface="Trebuchet MS" pitchFamily="34" charset="0"/>
              </a:rPr>
              <a:t>miedo o ansiedad ante lo incierto hace la desaparición más difícil y aumenta el estrés.  </a:t>
            </a:r>
          </a:p>
          <a:p>
            <a:pPr algn="just"/>
            <a:endParaRPr lang="es-MX" sz="2400" b="1" i="1" dirty="0" smtClean="0">
              <a:latin typeface="Trebuchet MS" pitchFamily="34" charset="0"/>
            </a:endParaRPr>
          </a:p>
          <a:p>
            <a:pPr algn="just" eaLnBrk="1" hangingPunct="1"/>
            <a:endParaRPr lang="en-US" sz="4000" dirty="0" smtClean="0">
              <a:latin typeface="Trebuchet MS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99593" y="377293"/>
            <a:ext cx="7560840" cy="13955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ES_tradnl" sz="4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Trebuchet MS" pitchFamily="34" charset="0"/>
              </a:rPr>
              <a:t>CREENCIA IRRACIONAL 6  </a:t>
            </a:r>
            <a:endParaRPr lang="en-US" sz="4000" b="1" dirty="0" smtClean="0">
              <a:solidFill>
                <a:schemeClr val="accent6">
                  <a:lumMod val="40000"/>
                  <a:lumOff val="60000"/>
                </a:schemeClr>
              </a:solidFill>
              <a:effectLst/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762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772816"/>
            <a:ext cx="7776865" cy="4501703"/>
          </a:xfrm>
        </p:spPr>
        <p:txBody>
          <a:bodyPr>
            <a:normAutofit/>
          </a:bodyPr>
          <a:lstStyle/>
          <a:p>
            <a:pPr algn="just"/>
            <a:endParaRPr lang="es-ES_tradnl" dirty="0" smtClean="0">
              <a:latin typeface="Trebuchet MS" pitchFamily="34" charset="0"/>
            </a:endParaRPr>
          </a:p>
          <a:p>
            <a:pPr algn="just"/>
            <a:r>
              <a:rPr lang="es-PE" dirty="0">
                <a:latin typeface="Trebuchet MS" pitchFamily="34" charset="0"/>
              </a:rPr>
              <a:t>¿Qué es lo que realmente temes que pase?, ¿qué tan posible es que ocurra?</a:t>
            </a:r>
          </a:p>
          <a:p>
            <a:pPr algn="just"/>
            <a:endParaRPr lang="es-PE" dirty="0">
              <a:latin typeface="Trebuchet MS" pitchFamily="34" charset="0"/>
            </a:endParaRPr>
          </a:p>
          <a:p>
            <a:pPr algn="just"/>
            <a:r>
              <a:rPr lang="es-PE" dirty="0">
                <a:latin typeface="Trebuchet MS" pitchFamily="34" charset="0"/>
              </a:rPr>
              <a:t>¿De qué manera el sentirte así te va a ayudar a actuar en el caso de que ocurra lo que no esperas?</a:t>
            </a:r>
          </a:p>
          <a:p>
            <a:pPr algn="just"/>
            <a:endParaRPr lang="es-PE" dirty="0">
              <a:latin typeface="Trebuchet MS" pitchFamily="34" charset="0"/>
            </a:endParaRPr>
          </a:p>
          <a:p>
            <a:pPr algn="just"/>
            <a:r>
              <a:rPr lang="es-PE" dirty="0">
                <a:latin typeface="Trebuchet MS" pitchFamily="34" charset="0"/>
              </a:rPr>
              <a:t>¿Cómo podrías evitar que se dé aquello sobre lo que no tienes control?,¿qué podrías hacer en el caso que ocurra?</a:t>
            </a:r>
          </a:p>
          <a:p>
            <a:pPr algn="just" eaLnBrk="1" hangingPunct="1"/>
            <a:endParaRPr lang="en-US" sz="4000" dirty="0" smtClean="0">
              <a:latin typeface="Trebuchet MS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99593" y="377293"/>
            <a:ext cx="7560840" cy="13955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ES_tradnl" sz="4000" b="1" dirty="0" smtClean="0">
                <a:solidFill>
                  <a:srgbClr val="D53DD0">
                    <a:lumMod val="40000"/>
                    <a:lumOff val="60000"/>
                  </a:srgbClr>
                </a:solidFill>
                <a:effectLst/>
                <a:latin typeface="Trebuchet MS" pitchFamily="34" charset="0"/>
              </a:rPr>
              <a:t>CREENCIA IRRACIONAL 6  </a:t>
            </a:r>
            <a:endParaRPr lang="en-US" sz="4000" b="1" dirty="0" smtClean="0">
              <a:solidFill>
                <a:srgbClr val="D53DD0">
                  <a:lumMod val="40000"/>
                  <a:lumOff val="60000"/>
                </a:srgbClr>
              </a:solidFill>
              <a:effectLst/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083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772816"/>
            <a:ext cx="7776865" cy="4501703"/>
          </a:xfrm>
        </p:spPr>
        <p:txBody>
          <a:bodyPr>
            <a:normAutofit/>
          </a:bodyPr>
          <a:lstStyle/>
          <a:p>
            <a:pPr algn="just"/>
            <a:endParaRPr lang="es-ES_tradnl" dirty="0" smtClean="0">
              <a:latin typeface="Trebuchet MS" pitchFamily="34" charset="0"/>
            </a:endParaRPr>
          </a:p>
          <a:p>
            <a:pPr algn="just"/>
            <a:r>
              <a:rPr lang="es-PE" dirty="0">
                <a:latin typeface="Trebuchet MS" pitchFamily="34" charset="0"/>
              </a:rPr>
              <a:t>Tu emoción no cambia el curso de los acontecimientos.</a:t>
            </a:r>
          </a:p>
          <a:p>
            <a:pPr algn="just"/>
            <a:endParaRPr lang="es-PE" dirty="0">
              <a:latin typeface="Trebuchet MS" pitchFamily="34" charset="0"/>
            </a:endParaRPr>
          </a:p>
          <a:p>
            <a:pPr algn="just"/>
            <a:r>
              <a:rPr lang="es-PE" dirty="0">
                <a:latin typeface="Trebuchet MS" pitchFamily="34" charset="0"/>
              </a:rPr>
              <a:t>¿Qué puedes perder si dejas de preocuparte más de 5? (en la escala del 1 al 10).</a:t>
            </a:r>
          </a:p>
          <a:p>
            <a:pPr algn="just"/>
            <a:endParaRPr lang="es-PE" dirty="0">
              <a:latin typeface="Trebuchet MS" pitchFamily="34" charset="0"/>
            </a:endParaRPr>
          </a:p>
          <a:p>
            <a:pPr algn="just"/>
            <a:r>
              <a:rPr lang="es-PE" dirty="0">
                <a:latin typeface="Trebuchet MS" pitchFamily="34" charset="0"/>
              </a:rPr>
              <a:t>¿A cuántas cosas que ocurren no le temes irracionalmente? Y a cuántas cosas le temes irracionalmente hace años y hasta ahora no ocurren? </a:t>
            </a:r>
          </a:p>
          <a:p>
            <a:pPr marL="0" indent="0" algn="just">
              <a:buNone/>
            </a:pPr>
            <a:r>
              <a:rPr lang="es-MX" sz="2400" b="1" i="1" dirty="0" smtClean="0">
                <a:latin typeface="Trebuchet MS" pitchFamily="34" charset="0"/>
              </a:rPr>
              <a:t> </a:t>
            </a:r>
          </a:p>
          <a:p>
            <a:pPr algn="just" eaLnBrk="1" hangingPunct="1"/>
            <a:endParaRPr lang="en-US" sz="4000" dirty="0" smtClean="0">
              <a:latin typeface="Trebuchet MS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99593" y="377293"/>
            <a:ext cx="7560840" cy="13955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ES_tradnl" sz="4000" b="1" dirty="0" smtClean="0">
                <a:solidFill>
                  <a:srgbClr val="D53DD0">
                    <a:lumMod val="40000"/>
                    <a:lumOff val="60000"/>
                  </a:srgbClr>
                </a:solidFill>
                <a:effectLst/>
                <a:latin typeface="Trebuchet MS" pitchFamily="34" charset="0"/>
              </a:rPr>
              <a:t>CREENCIA IRRACIONAL 6  </a:t>
            </a:r>
            <a:endParaRPr lang="en-US" sz="4000" b="1" dirty="0" smtClean="0">
              <a:solidFill>
                <a:srgbClr val="D53DD0">
                  <a:lumMod val="40000"/>
                  <a:lumOff val="60000"/>
                </a:srgbClr>
              </a:solidFill>
              <a:effectLst/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561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683569" y="1981200"/>
            <a:ext cx="7776864" cy="4400128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endParaRPr lang="es-ES_tradnl" dirty="0" smtClean="0">
              <a:latin typeface="Trebuchet MS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s-ES_tradnl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rebuchet MS" pitchFamily="34" charset="0"/>
              </a:rPr>
              <a:t>La idea de que es más fácil evitar que afrontar cierta responsabilidad y dificultades en la vida.</a:t>
            </a:r>
            <a:r>
              <a:rPr lang="es-MX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rebuchet MS" pitchFamily="34" charset="0"/>
              </a:rPr>
              <a:t> </a:t>
            </a:r>
          </a:p>
          <a:p>
            <a:pPr algn="just">
              <a:lnSpc>
                <a:spcPct val="90000"/>
              </a:lnSpc>
            </a:pPr>
            <a:endParaRPr lang="es-MX" dirty="0">
              <a:latin typeface="Trebuchet MS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s-MX" dirty="0" smtClean="0">
                <a:latin typeface="Trebuchet MS" pitchFamily="34" charset="0"/>
              </a:rPr>
              <a:t> </a:t>
            </a:r>
            <a:r>
              <a:rPr lang="es-PE" dirty="0">
                <a:latin typeface="Trebuchet MS" pitchFamily="34" charset="0"/>
              </a:rPr>
              <a:t>Esta creencia es la base para eludir las responsabilidades y no controlar nuestra vida. Hay muchas formas de expresarla: «Tendría que encontrar otro trabajo, pero estoy demasiado cansado para ponerme a buscarlo en los ratos libres...»</a:t>
            </a:r>
          </a:p>
          <a:p>
            <a:pPr algn="just">
              <a:lnSpc>
                <a:spcPct val="90000"/>
              </a:lnSpc>
            </a:pPr>
            <a:endParaRPr lang="es-MX" dirty="0" smtClean="0">
              <a:latin typeface="Trebuchet MS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7585" y="634824"/>
            <a:ext cx="7560839" cy="11379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ES_tradnl" sz="4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Trebuchet MS" pitchFamily="34" charset="0"/>
              </a:rPr>
              <a:t>CREENCIA IRRACIONAL 7  </a:t>
            </a:r>
            <a:endParaRPr lang="en-US" sz="4000" b="1" dirty="0" smtClean="0">
              <a:solidFill>
                <a:schemeClr val="accent6">
                  <a:lumMod val="40000"/>
                  <a:lumOff val="60000"/>
                </a:schemeClr>
              </a:solidFill>
              <a:effectLst/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0272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683569" y="1981200"/>
            <a:ext cx="7776864" cy="4400128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endParaRPr lang="es-ES_tradnl" dirty="0" smtClean="0">
              <a:latin typeface="Trebuchet MS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s-PE" dirty="0">
                <a:latin typeface="Trebuchet MS" pitchFamily="34" charset="0"/>
              </a:rPr>
              <a:t>¿Qué ganancia obtienes al no intentarlo?</a:t>
            </a:r>
          </a:p>
          <a:p>
            <a:pPr algn="just">
              <a:lnSpc>
                <a:spcPct val="90000"/>
              </a:lnSpc>
            </a:pPr>
            <a:endParaRPr lang="es-PE" dirty="0">
              <a:latin typeface="Trebuchet MS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s-PE" dirty="0">
                <a:latin typeface="Trebuchet MS" pitchFamily="34" charset="0"/>
              </a:rPr>
              <a:t>¿Qué aprendizaje podrías sacar si lo intentaras?</a:t>
            </a:r>
          </a:p>
          <a:p>
            <a:pPr algn="just">
              <a:lnSpc>
                <a:spcPct val="90000"/>
              </a:lnSpc>
            </a:pPr>
            <a:endParaRPr lang="es-PE" dirty="0">
              <a:latin typeface="Trebuchet MS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s-PE" dirty="0">
                <a:latin typeface="Trebuchet MS" pitchFamily="34" charset="0"/>
              </a:rPr>
              <a:t>¿Cómo te sentirías si lo intentas? y ¿cómo te sentirías si no lo intentas?, ¿cuánto tiempo se puede pasar uno sin intentar asumir retos?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7585" y="634824"/>
            <a:ext cx="7560839" cy="11379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ES_tradnl" sz="4000" b="1" dirty="0" smtClean="0">
                <a:solidFill>
                  <a:srgbClr val="D53DD0">
                    <a:lumMod val="40000"/>
                    <a:lumOff val="60000"/>
                  </a:srgbClr>
                </a:solidFill>
                <a:effectLst/>
                <a:latin typeface="Trebuchet MS" pitchFamily="34" charset="0"/>
              </a:rPr>
              <a:t>CREENCIA IRRACIONAL 7  </a:t>
            </a:r>
            <a:endParaRPr lang="en-US" sz="4000" b="1" dirty="0" smtClean="0">
              <a:solidFill>
                <a:srgbClr val="D53DD0">
                  <a:lumMod val="40000"/>
                  <a:lumOff val="60000"/>
                </a:srgbClr>
              </a:solidFill>
              <a:effectLst/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938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683569" y="1981200"/>
            <a:ext cx="7776864" cy="4400128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endParaRPr lang="es-PE" dirty="0" smtClean="0">
              <a:latin typeface="Trebuchet MS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s-PE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rebuchet MS" pitchFamily="34" charset="0"/>
              </a:rPr>
              <a:t>La </a:t>
            </a:r>
            <a:r>
              <a:rPr lang="es-PE" dirty="0">
                <a:solidFill>
                  <a:schemeClr val="accent1">
                    <a:lumMod val="40000"/>
                    <a:lumOff val="60000"/>
                  </a:schemeClr>
                </a:solidFill>
                <a:latin typeface="Trebuchet MS" pitchFamily="34" charset="0"/>
              </a:rPr>
              <a:t>idea de que se debe depender de los demás y que se necesita a alguien más fuerte en quién confiar</a:t>
            </a:r>
            <a:r>
              <a:rPr lang="es-PE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rebuchet MS" pitchFamily="34" charset="0"/>
              </a:rPr>
              <a:t>.</a:t>
            </a:r>
          </a:p>
          <a:p>
            <a:pPr marL="0" indent="0" algn="just">
              <a:lnSpc>
                <a:spcPct val="90000"/>
              </a:lnSpc>
              <a:buNone/>
            </a:pPr>
            <a:endParaRPr lang="es-PE" dirty="0">
              <a:latin typeface="Trebuchet MS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s-PE" dirty="0">
                <a:latin typeface="Trebuchet MS" pitchFamily="34" charset="0"/>
              </a:rPr>
              <a:t>Esta creencia se convierte en una trampa psicológica en la que sus opiniones y conocimientos quedan atrapados por la dependencia desarrollada hacia una autoridad superior.</a:t>
            </a:r>
          </a:p>
          <a:p>
            <a:pPr algn="just">
              <a:lnSpc>
                <a:spcPct val="90000"/>
              </a:lnSpc>
            </a:pPr>
            <a:endParaRPr lang="es-ES_tradnl" dirty="0" smtClean="0">
              <a:latin typeface="Trebuchet MS" pitchFamily="34" charset="0"/>
            </a:endParaRPr>
          </a:p>
          <a:p>
            <a:pPr algn="just">
              <a:lnSpc>
                <a:spcPct val="90000"/>
              </a:lnSpc>
            </a:pPr>
            <a:endParaRPr lang="es-ES_tradnl" dirty="0" smtClean="0">
              <a:latin typeface="Trebuchet MS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7585" y="634824"/>
            <a:ext cx="7560839" cy="11379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ES_tradnl" sz="4000" b="1" dirty="0" smtClean="0">
                <a:solidFill>
                  <a:srgbClr val="D53DD0">
                    <a:lumMod val="40000"/>
                    <a:lumOff val="60000"/>
                  </a:srgbClr>
                </a:solidFill>
                <a:effectLst/>
                <a:latin typeface="Trebuchet MS" pitchFamily="34" charset="0"/>
              </a:rPr>
              <a:t>CREENCIA IRRACIONAL 8  </a:t>
            </a:r>
            <a:endParaRPr lang="en-US" sz="4000" b="1" dirty="0" smtClean="0">
              <a:solidFill>
                <a:srgbClr val="D53DD0">
                  <a:lumMod val="40000"/>
                  <a:lumOff val="60000"/>
                </a:srgbClr>
              </a:solidFill>
              <a:effectLst/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170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91586" y="548680"/>
            <a:ext cx="759683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s-ES" sz="40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latin typeface="Trebuchet MS" panose="020B0603020202020204" pitchFamily="34" charset="0"/>
              </a:rPr>
              <a:t>EVALUACIONES</a:t>
            </a:r>
            <a:endParaRPr lang="es-ES" sz="40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latin typeface="Trebuchet MS" panose="020B0603020202020204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21553" y="1988840"/>
            <a:ext cx="8136904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 defTabSz="457200">
              <a:spcBef>
                <a:spcPts val="1000"/>
              </a:spcBef>
              <a:buClr>
                <a:srgbClr val="B31166">
                  <a:lumMod val="60000"/>
                  <a:lumOff val="40000"/>
                </a:srgbClr>
              </a:buClr>
              <a:buSzPct val="80000"/>
              <a:buFont typeface="Wingdings 3" charset="2"/>
              <a:buChar char=""/>
            </a:pPr>
            <a:r>
              <a:rPr lang="es-PE" sz="2000" dirty="0" smtClean="0">
                <a:solidFill>
                  <a:prstClr val="white"/>
                </a:solidFill>
                <a:latin typeface="Trebuchet MS" panose="020B0603020202020204" pitchFamily="34" charset="0"/>
              </a:rPr>
              <a:t>1</a:t>
            </a:r>
            <a:r>
              <a:rPr lang="es-PE" sz="2000" dirty="0">
                <a:solidFill>
                  <a:prstClr val="white"/>
                </a:solidFill>
                <a:latin typeface="Trebuchet MS" panose="020B0603020202020204" pitchFamily="34" charset="0"/>
              </a:rPr>
              <a:t>.   Tremendismo: Usar palabras como tremendo, terrible, horrible, catastrófico, para describir algo - por ejemplo "Sería terrible si...", "Es la peor cosa que podría ocurrir", "Eso sería el final del mundo". </a:t>
            </a:r>
          </a:p>
          <a:p>
            <a:pPr marL="342900" lvl="0" indent="-342900" algn="just" defTabSz="457200">
              <a:spcBef>
                <a:spcPts val="1000"/>
              </a:spcBef>
              <a:buClr>
                <a:srgbClr val="B31166">
                  <a:lumMod val="60000"/>
                  <a:lumOff val="40000"/>
                </a:srgbClr>
              </a:buClr>
              <a:buSzPct val="80000"/>
              <a:buFont typeface="Wingdings 3" charset="2"/>
              <a:buChar char=""/>
            </a:pPr>
            <a:r>
              <a:rPr lang="es-PE" sz="2000" dirty="0">
                <a:solidFill>
                  <a:prstClr val="white"/>
                </a:solidFill>
                <a:latin typeface="Trebuchet MS" panose="020B0603020202020204" pitchFamily="34" charset="0"/>
              </a:rPr>
              <a:t>2.   No </a:t>
            </a:r>
            <a:r>
              <a:rPr lang="es-PE" sz="2000" dirty="0" err="1">
                <a:solidFill>
                  <a:prstClr val="white"/>
                </a:solidFill>
                <a:latin typeface="Trebuchet MS" panose="020B0603020202020204" pitchFamily="34" charset="0"/>
              </a:rPr>
              <a:t>soportantitis</a:t>
            </a:r>
            <a:r>
              <a:rPr lang="es-PE" sz="2000" dirty="0">
                <a:solidFill>
                  <a:prstClr val="white"/>
                </a:solidFill>
                <a:latin typeface="Trebuchet MS" panose="020B0603020202020204" pitchFamily="34" charset="0"/>
              </a:rPr>
              <a:t>: viendo un hecho o experiencia como insoportable - por ejemplo "No puedo soportarlo", "Es absolutamente inaguantable", "Me moriría si soy rechazado". </a:t>
            </a:r>
          </a:p>
          <a:p>
            <a:pPr marL="342900" lvl="0" indent="-342900" algn="just" defTabSz="457200">
              <a:spcBef>
                <a:spcPts val="1000"/>
              </a:spcBef>
              <a:buClr>
                <a:srgbClr val="B31166">
                  <a:lumMod val="60000"/>
                  <a:lumOff val="40000"/>
                </a:srgbClr>
              </a:buClr>
              <a:buSzPct val="80000"/>
              <a:buFont typeface="Wingdings 3" charset="2"/>
              <a:buChar char=""/>
            </a:pPr>
            <a:r>
              <a:rPr lang="es-PE" sz="2000" dirty="0">
                <a:solidFill>
                  <a:prstClr val="white"/>
                </a:solidFill>
                <a:latin typeface="Trebuchet MS" panose="020B0603020202020204" pitchFamily="34" charset="0"/>
              </a:rPr>
              <a:t>3.   Demandas excesivas: usando los "debes" (moralizadores) o tendría que - por ejemplo "No debería haber hecho eso", "No debo fracasar", "Necesito ser amado", "Tengo que tomar un trago". </a:t>
            </a:r>
          </a:p>
          <a:p>
            <a:pPr marL="342900" lvl="0" indent="-342900" algn="just" defTabSz="457200">
              <a:spcBef>
                <a:spcPts val="1000"/>
              </a:spcBef>
              <a:buClr>
                <a:srgbClr val="B31166">
                  <a:lumMod val="60000"/>
                  <a:lumOff val="40000"/>
                </a:srgbClr>
              </a:buClr>
              <a:buSzPct val="80000"/>
              <a:buFont typeface="Wingdings 3" charset="2"/>
              <a:buChar char=""/>
            </a:pPr>
            <a:r>
              <a:rPr lang="es-PE" sz="2000" dirty="0">
                <a:solidFill>
                  <a:prstClr val="white"/>
                </a:solidFill>
                <a:latin typeface="Trebuchet MS" panose="020B0603020202020204" pitchFamily="34" charset="0"/>
              </a:rPr>
              <a:t>4.   Calificaciones: Etiquetar o evaluar el ser total de uno mismo (o cualquier otro) - ejemplo: "Soy un </a:t>
            </a:r>
            <a:r>
              <a:rPr lang="es-PE" sz="2000" dirty="0" err="1">
                <a:solidFill>
                  <a:prstClr val="white"/>
                </a:solidFill>
                <a:latin typeface="Trebuchet MS" panose="020B0603020202020204" pitchFamily="34" charset="0"/>
              </a:rPr>
              <a:t>estupido</a:t>
            </a:r>
            <a:r>
              <a:rPr lang="es-PE" sz="2000" dirty="0">
                <a:solidFill>
                  <a:prstClr val="white"/>
                </a:solidFill>
                <a:latin typeface="Trebuchet MS" panose="020B0603020202020204" pitchFamily="34" charset="0"/>
              </a:rPr>
              <a:t>/inútil/irremediable/despreciable". </a:t>
            </a:r>
          </a:p>
        </p:txBody>
      </p:sp>
    </p:spTree>
    <p:extLst>
      <p:ext uri="{BB962C8B-B14F-4D97-AF65-F5344CB8AC3E}">
        <p14:creationId xmlns:p14="http://schemas.microsoft.com/office/powerpoint/2010/main" val="3006572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683569" y="1981200"/>
            <a:ext cx="7776864" cy="4400128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endParaRPr lang="es-PE" dirty="0" smtClean="0">
              <a:latin typeface="Trebuchet MS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s-PE" dirty="0" smtClean="0">
                <a:latin typeface="Trebuchet MS" pitchFamily="34" charset="0"/>
              </a:rPr>
              <a:t>¿</a:t>
            </a:r>
            <a:r>
              <a:rPr lang="es-PE" dirty="0">
                <a:latin typeface="Trebuchet MS" pitchFamily="34" charset="0"/>
              </a:rPr>
              <a:t>Cuál es el aprendizaje que quieres generarte al necesitar de los demás?</a:t>
            </a:r>
          </a:p>
          <a:p>
            <a:pPr algn="just">
              <a:lnSpc>
                <a:spcPct val="90000"/>
              </a:lnSpc>
            </a:pPr>
            <a:endParaRPr lang="es-PE" dirty="0">
              <a:latin typeface="Trebuchet MS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s-PE" dirty="0">
                <a:latin typeface="Trebuchet MS" pitchFamily="34" charset="0"/>
              </a:rPr>
              <a:t>¿Cómo podrías ser tú mismo y a la vez dependiente de los demás?</a:t>
            </a:r>
          </a:p>
          <a:p>
            <a:pPr algn="just">
              <a:lnSpc>
                <a:spcPct val="90000"/>
              </a:lnSpc>
            </a:pPr>
            <a:endParaRPr lang="es-PE" dirty="0">
              <a:latin typeface="Trebuchet MS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s-PE" dirty="0">
                <a:latin typeface="Trebuchet MS" pitchFamily="34" charset="0"/>
              </a:rPr>
              <a:t>¿De qué manera te viene beneficiando depender de los demás?</a:t>
            </a:r>
          </a:p>
          <a:p>
            <a:pPr algn="just">
              <a:lnSpc>
                <a:spcPct val="90000"/>
              </a:lnSpc>
            </a:pPr>
            <a:endParaRPr lang="es-ES_tradnl" dirty="0" smtClean="0">
              <a:latin typeface="Trebuchet MS" pitchFamily="34" charset="0"/>
            </a:endParaRPr>
          </a:p>
          <a:p>
            <a:pPr algn="just">
              <a:lnSpc>
                <a:spcPct val="90000"/>
              </a:lnSpc>
            </a:pPr>
            <a:endParaRPr lang="es-ES_tradnl" dirty="0" smtClean="0">
              <a:latin typeface="Trebuchet MS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7585" y="634824"/>
            <a:ext cx="7560839" cy="11379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ES_tradnl" sz="4000" b="1" dirty="0" smtClean="0">
                <a:solidFill>
                  <a:srgbClr val="D53DD0">
                    <a:lumMod val="40000"/>
                    <a:lumOff val="60000"/>
                  </a:srgbClr>
                </a:solidFill>
                <a:effectLst/>
                <a:latin typeface="Trebuchet MS" pitchFamily="34" charset="0"/>
              </a:rPr>
              <a:t>CREENCIA IRRACIONAL 8  </a:t>
            </a:r>
            <a:endParaRPr lang="en-US" sz="4000" b="1" dirty="0" smtClean="0">
              <a:solidFill>
                <a:srgbClr val="D53DD0">
                  <a:lumMod val="40000"/>
                  <a:lumOff val="60000"/>
                </a:srgbClr>
              </a:solidFill>
              <a:effectLst/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260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683569" y="1981200"/>
            <a:ext cx="7776864" cy="4400128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endParaRPr lang="es-PE" dirty="0" smtClean="0">
              <a:latin typeface="Trebuchet MS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s-PE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rebuchet MS" pitchFamily="34" charset="0"/>
              </a:rPr>
              <a:t>La </a:t>
            </a:r>
            <a:r>
              <a:rPr lang="es-PE" dirty="0">
                <a:solidFill>
                  <a:schemeClr val="accent1">
                    <a:lumMod val="40000"/>
                    <a:lumOff val="60000"/>
                  </a:schemeClr>
                </a:solidFill>
                <a:latin typeface="Trebuchet MS" pitchFamily="34" charset="0"/>
              </a:rPr>
              <a:t>idea de que la historia pasada de uno es un determinante decisivo de la conducta actual y que algo que ocurrió alguna vez y le conmocionó debe seguir afectándole indefinidamente</a:t>
            </a:r>
            <a:r>
              <a:rPr lang="es-PE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rebuchet MS" pitchFamily="34" charset="0"/>
              </a:rPr>
              <a:t>. </a:t>
            </a:r>
            <a:endParaRPr lang="es-PE" dirty="0">
              <a:solidFill>
                <a:schemeClr val="accent1">
                  <a:lumMod val="40000"/>
                  <a:lumOff val="60000"/>
                </a:schemeClr>
              </a:solidFill>
              <a:latin typeface="Trebuchet MS" pitchFamily="34" charset="0"/>
            </a:endParaRPr>
          </a:p>
          <a:p>
            <a:pPr algn="just">
              <a:lnSpc>
                <a:spcPct val="90000"/>
              </a:lnSpc>
            </a:pPr>
            <a:endParaRPr lang="es-PE" dirty="0">
              <a:latin typeface="Trebuchet MS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s-PE" dirty="0">
                <a:latin typeface="Trebuchet MS" pitchFamily="34" charset="0"/>
              </a:rPr>
              <a:t>Sólo porque una vez algo le afectó de forma importante no significa que deba continuar con las conductas que desarrolló en esta situación primera. </a:t>
            </a:r>
            <a:endParaRPr lang="es-PE" dirty="0" smtClean="0">
              <a:latin typeface="Trebuchet MS" pitchFamily="34" charset="0"/>
            </a:endParaRPr>
          </a:p>
          <a:p>
            <a:pPr algn="just">
              <a:lnSpc>
                <a:spcPct val="90000"/>
              </a:lnSpc>
            </a:pPr>
            <a:endParaRPr lang="es-PE" dirty="0">
              <a:latin typeface="Trebuchet MS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s-PE" dirty="0">
                <a:latin typeface="Trebuchet MS" pitchFamily="34" charset="0"/>
              </a:rPr>
              <a:t>Esas formas y modelo de conducta son sólo decisiones tomadas tantas veces que se han hecho casi automáticas. </a:t>
            </a:r>
          </a:p>
          <a:p>
            <a:pPr algn="just">
              <a:lnSpc>
                <a:spcPct val="90000"/>
              </a:lnSpc>
            </a:pPr>
            <a:endParaRPr lang="es-PE" dirty="0" smtClean="0">
              <a:latin typeface="Trebuchet MS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7585" y="634824"/>
            <a:ext cx="7560839" cy="11379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ES_tradnl" sz="4000" b="1" dirty="0" smtClean="0">
                <a:solidFill>
                  <a:srgbClr val="D53DD0">
                    <a:lumMod val="40000"/>
                    <a:lumOff val="60000"/>
                  </a:srgbClr>
                </a:solidFill>
                <a:effectLst/>
                <a:latin typeface="Trebuchet MS" pitchFamily="34" charset="0"/>
              </a:rPr>
              <a:t>CREENCIA IRRACIONAL 9  </a:t>
            </a:r>
            <a:endParaRPr lang="en-US" sz="4000" b="1" dirty="0" smtClean="0">
              <a:solidFill>
                <a:srgbClr val="D53DD0">
                  <a:lumMod val="40000"/>
                  <a:lumOff val="60000"/>
                </a:srgbClr>
              </a:solidFill>
              <a:effectLst/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943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683569" y="1981200"/>
            <a:ext cx="7776864" cy="4400128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endParaRPr lang="es-PE" dirty="0" smtClean="0">
              <a:latin typeface="Trebuchet MS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s-PE" dirty="0">
                <a:latin typeface="Trebuchet MS" pitchFamily="34" charset="0"/>
              </a:rPr>
              <a:t>Debe averiguar cuáles son y empezar a cambiarlas ahora mismo. Hay que aprender de las experiencias pasadas, pero no debemos permanecer atados a ellas indefinidamente</a:t>
            </a:r>
            <a:r>
              <a:rPr lang="es-PE" dirty="0" smtClean="0">
                <a:latin typeface="Trebuchet MS" pitchFamily="34" charset="0"/>
              </a:rPr>
              <a:t>.</a:t>
            </a:r>
          </a:p>
          <a:p>
            <a:pPr algn="just">
              <a:lnSpc>
                <a:spcPct val="90000"/>
              </a:lnSpc>
            </a:pPr>
            <a:endParaRPr lang="es-PE" dirty="0">
              <a:latin typeface="Trebuchet MS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s-PE" dirty="0">
                <a:latin typeface="Trebuchet MS" pitchFamily="34" charset="0"/>
              </a:rPr>
              <a:t>¿Cómo se explica que personajes con infancias desdichadas tengan logros en la adultez?</a:t>
            </a:r>
          </a:p>
          <a:p>
            <a:pPr algn="just">
              <a:lnSpc>
                <a:spcPct val="90000"/>
              </a:lnSpc>
            </a:pPr>
            <a:endParaRPr lang="es-PE" dirty="0">
              <a:latin typeface="Trebuchet MS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s-PE" dirty="0">
                <a:latin typeface="Trebuchet MS" pitchFamily="34" charset="0"/>
              </a:rPr>
              <a:t>¿Cómo habrán hecho las personas que recibieron las peores influencias familiares y ambientales, para salir adelante?</a:t>
            </a:r>
          </a:p>
          <a:p>
            <a:pPr algn="just">
              <a:lnSpc>
                <a:spcPct val="90000"/>
              </a:lnSpc>
            </a:pPr>
            <a:endParaRPr lang="es-PE" dirty="0">
              <a:latin typeface="Trebuchet MS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s-PE" dirty="0">
                <a:latin typeface="Trebuchet MS" pitchFamily="34" charset="0"/>
              </a:rPr>
              <a:t>¿Por qué no podrías tú hacer lo mismo?</a:t>
            </a:r>
          </a:p>
          <a:p>
            <a:pPr algn="just">
              <a:lnSpc>
                <a:spcPct val="90000"/>
              </a:lnSpc>
            </a:pPr>
            <a:endParaRPr lang="es-PE" dirty="0">
              <a:latin typeface="Trebuchet MS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7585" y="634824"/>
            <a:ext cx="7560839" cy="11379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ES_tradnl" sz="4000" b="1" dirty="0" smtClean="0">
                <a:solidFill>
                  <a:srgbClr val="D53DD0">
                    <a:lumMod val="40000"/>
                    <a:lumOff val="60000"/>
                  </a:srgbClr>
                </a:solidFill>
                <a:effectLst/>
                <a:latin typeface="Trebuchet MS" pitchFamily="34" charset="0"/>
              </a:rPr>
              <a:t>CREENCIA IRRACIONAL 9  </a:t>
            </a:r>
            <a:endParaRPr lang="en-US" sz="4000" b="1" dirty="0" smtClean="0">
              <a:solidFill>
                <a:srgbClr val="D53DD0">
                  <a:lumMod val="40000"/>
                  <a:lumOff val="60000"/>
                </a:srgbClr>
              </a:solidFill>
              <a:effectLst/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369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683569" y="1981200"/>
            <a:ext cx="7776864" cy="4400128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endParaRPr lang="es-PE" dirty="0" smtClean="0">
              <a:latin typeface="Trebuchet MS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s-PE" dirty="0">
                <a:latin typeface="Trebuchet MS" pitchFamily="34" charset="0"/>
              </a:rPr>
              <a:t>De esa época, ¿Qué pensamientos conservas? ¿Cuáles entrenaste?</a:t>
            </a:r>
          </a:p>
          <a:p>
            <a:pPr algn="just">
              <a:lnSpc>
                <a:spcPct val="90000"/>
              </a:lnSpc>
            </a:pPr>
            <a:endParaRPr lang="es-PE" dirty="0">
              <a:latin typeface="Trebuchet MS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s-PE" dirty="0">
                <a:latin typeface="Trebuchet MS" pitchFamily="34" charset="0"/>
              </a:rPr>
              <a:t>¿Cómo te sentirías si empezaras a ver las cosas en su justa dimensión reconociendo que ese pasado ya no volverá y que ahora puedes decidir qué pensar, sentir y hacer?</a:t>
            </a:r>
          </a:p>
          <a:p>
            <a:pPr algn="just">
              <a:lnSpc>
                <a:spcPct val="90000"/>
              </a:lnSpc>
            </a:pPr>
            <a:endParaRPr lang="es-PE" dirty="0">
              <a:latin typeface="Trebuchet MS" pitchFamily="34" charset="0"/>
            </a:endParaRPr>
          </a:p>
          <a:p>
            <a:pPr algn="just">
              <a:lnSpc>
                <a:spcPct val="90000"/>
              </a:lnSpc>
            </a:pPr>
            <a:endParaRPr lang="es-PE" dirty="0">
              <a:latin typeface="Trebuchet MS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7585" y="634824"/>
            <a:ext cx="7560839" cy="11379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ES_tradnl" sz="4000" b="1" dirty="0" smtClean="0">
                <a:solidFill>
                  <a:srgbClr val="D53DD0">
                    <a:lumMod val="40000"/>
                    <a:lumOff val="60000"/>
                  </a:srgbClr>
                </a:solidFill>
                <a:effectLst/>
                <a:latin typeface="Trebuchet MS" pitchFamily="34" charset="0"/>
              </a:rPr>
              <a:t>CREENCIA IRRACIONAL 9  </a:t>
            </a:r>
            <a:endParaRPr lang="en-US" sz="4000" b="1" dirty="0" smtClean="0">
              <a:solidFill>
                <a:srgbClr val="D53DD0">
                  <a:lumMod val="40000"/>
                  <a:lumOff val="60000"/>
                </a:srgbClr>
              </a:solidFill>
              <a:effectLst/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630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683569" y="1981200"/>
            <a:ext cx="7776864" cy="4400128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90000"/>
              </a:lnSpc>
            </a:pPr>
            <a:endParaRPr lang="es-PE" dirty="0" smtClean="0">
              <a:latin typeface="Trebuchet MS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s-PE" sz="2200" dirty="0">
                <a:solidFill>
                  <a:schemeClr val="accent1">
                    <a:lumMod val="40000"/>
                    <a:lumOff val="60000"/>
                  </a:schemeClr>
                </a:solidFill>
                <a:latin typeface="Trebuchet MS" pitchFamily="34" charset="0"/>
              </a:rPr>
              <a:t>La idea de que uno deberá sentirse muy preocupado por los problemas y las perturbaciones de los demás</a:t>
            </a:r>
            <a:r>
              <a:rPr lang="es-PE" sz="2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rebuchet MS" pitchFamily="34" charset="0"/>
              </a:rPr>
              <a:t>.</a:t>
            </a:r>
          </a:p>
          <a:p>
            <a:pPr algn="just">
              <a:lnSpc>
                <a:spcPct val="90000"/>
              </a:lnSpc>
            </a:pPr>
            <a:endParaRPr lang="es-PE" sz="2200" dirty="0">
              <a:latin typeface="Trebuchet MS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s-PE" sz="2200" dirty="0">
                <a:latin typeface="Trebuchet MS" pitchFamily="34" charset="0"/>
              </a:rPr>
              <a:t>¿Qué profesión has elegido?</a:t>
            </a:r>
          </a:p>
          <a:p>
            <a:pPr algn="just">
              <a:lnSpc>
                <a:spcPct val="90000"/>
              </a:lnSpc>
            </a:pPr>
            <a:endParaRPr lang="es-PE" sz="2200" dirty="0" smtClean="0">
              <a:latin typeface="Trebuchet MS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s-PE" sz="2200" dirty="0" smtClean="0">
                <a:latin typeface="Trebuchet MS" pitchFamily="34" charset="0"/>
              </a:rPr>
              <a:t>¿</a:t>
            </a:r>
            <a:r>
              <a:rPr lang="es-PE" sz="2200" dirty="0">
                <a:latin typeface="Trebuchet MS" pitchFamily="34" charset="0"/>
              </a:rPr>
              <a:t>Dónde está la evidencia de que tu profesión consiste en dedicarte irracionalmente a los demás?</a:t>
            </a:r>
          </a:p>
          <a:p>
            <a:pPr algn="just">
              <a:lnSpc>
                <a:spcPct val="90000"/>
              </a:lnSpc>
            </a:pPr>
            <a:endParaRPr lang="es-PE" sz="2200" dirty="0" smtClean="0">
              <a:latin typeface="Trebuchet MS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s-PE" sz="2200" dirty="0" smtClean="0">
                <a:latin typeface="Trebuchet MS" pitchFamily="34" charset="0"/>
              </a:rPr>
              <a:t>¿</a:t>
            </a:r>
            <a:r>
              <a:rPr lang="es-PE" sz="2200" dirty="0">
                <a:latin typeface="Trebuchet MS" pitchFamily="34" charset="0"/>
              </a:rPr>
              <a:t>Qué es lo que realmente les va a pasar a los demás si no los ayudas?</a:t>
            </a:r>
          </a:p>
          <a:p>
            <a:pPr algn="just">
              <a:lnSpc>
                <a:spcPct val="90000"/>
              </a:lnSpc>
            </a:pPr>
            <a:endParaRPr lang="es-PE" sz="2200" dirty="0" smtClean="0">
              <a:latin typeface="Trebuchet MS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s-PE" sz="2200" dirty="0" smtClean="0">
                <a:latin typeface="Trebuchet MS" pitchFamily="34" charset="0"/>
              </a:rPr>
              <a:t>¿</a:t>
            </a:r>
            <a:r>
              <a:rPr lang="es-PE" sz="2200" dirty="0">
                <a:latin typeface="Trebuchet MS" pitchFamily="34" charset="0"/>
              </a:rPr>
              <a:t>Cuánto tiempo, energía y $ te va costar ayudarlos?,¿A qué costo emocional</a:t>
            </a:r>
          </a:p>
          <a:p>
            <a:pPr algn="just">
              <a:lnSpc>
                <a:spcPct val="90000"/>
              </a:lnSpc>
            </a:pPr>
            <a:endParaRPr lang="es-PE" dirty="0">
              <a:latin typeface="Trebuchet MS" pitchFamily="34" charset="0"/>
            </a:endParaRPr>
          </a:p>
          <a:p>
            <a:pPr algn="just">
              <a:lnSpc>
                <a:spcPct val="90000"/>
              </a:lnSpc>
            </a:pPr>
            <a:endParaRPr lang="es-PE" dirty="0" smtClean="0">
              <a:latin typeface="Trebuchet MS" pitchFamily="34" charset="0"/>
            </a:endParaRPr>
          </a:p>
          <a:p>
            <a:pPr algn="just">
              <a:lnSpc>
                <a:spcPct val="90000"/>
              </a:lnSpc>
            </a:pPr>
            <a:endParaRPr lang="es-PE" dirty="0">
              <a:latin typeface="Trebuchet MS" pitchFamily="34" charset="0"/>
            </a:endParaRPr>
          </a:p>
          <a:p>
            <a:pPr algn="just">
              <a:lnSpc>
                <a:spcPct val="90000"/>
              </a:lnSpc>
            </a:pPr>
            <a:endParaRPr lang="es-PE" dirty="0">
              <a:latin typeface="Trebuchet MS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7585" y="634824"/>
            <a:ext cx="7560839" cy="11379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ES_tradnl" sz="4000" b="1" dirty="0" smtClean="0">
                <a:solidFill>
                  <a:srgbClr val="D53DD0">
                    <a:lumMod val="40000"/>
                    <a:lumOff val="60000"/>
                  </a:srgbClr>
                </a:solidFill>
                <a:effectLst/>
                <a:latin typeface="Trebuchet MS" pitchFamily="34" charset="0"/>
              </a:rPr>
              <a:t>CREENCIA IRRACIONAL 10  </a:t>
            </a:r>
            <a:endParaRPr lang="en-US" sz="4000" b="1" dirty="0" smtClean="0">
              <a:solidFill>
                <a:srgbClr val="D53DD0">
                  <a:lumMod val="40000"/>
                  <a:lumOff val="60000"/>
                </a:srgbClr>
              </a:solidFill>
              <a:effectLst/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373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683569" y="1981200"/>
            <a:ext cx="7776864" cy="4400128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endParaRPr lang="es-PE" dirty="0" smtClean="0">
              <a:latin typeface="Trebuchet MS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s-PE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rebuchet MS" pitchFamily="34" charset="0"/>
              </a:rPr>
              <a:t>La </a:t>
            </a:r>
            <a:r>
              <a:rPr lang="es-PE" dirty="0">
                <a:solidFill>
                  <a:schemeClr val="accent1">
                    <a:lumMod val="40000"/>
                    <a:lumOff val="60000"/>
                  </a:schemeClr>
                </a:solidFill>
                <a:latin typeface="Trebuchet MS" pitchFamily="34" charset="0"/>
              </a:rPr>
              <a:t>idea de que invariablemente existe una solución precisa, correcta y perfecta para los problemas humanos, y que si esta solución perfecta no se encuentra, sobreviene la catástrofe. </a:t>
            </a:r>
            <a:endParaRPr lang="es-PE" dirty="0" smtClean="0">
              <a:solidFill>
                <a:schemeClr val="accent1">
                  <a:lumMod val="40000"/>
                  <a:lumOff val="60000"/>
                </a:schemeClr>
              </a:solidFill>
              <a:latin typeface="Trebuchet MS" pitchFamily="34" charset="0"/>
            </a:endParaRPr>
          </a:p>
          <a:p>
            <a:pPr algn="just">
              <a:lnSpc>
                <a:spcPct val="90000"/>
              </a:lnSpc>
            </a:pPr>
            <a:endParaRPr lang="es-PE" dirty="0">
              <a:latin typeface="Trebuchet MS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s-PE" dirty="0">
                <a:latin typeface="Trebuchet MS" pitchFamily="34" charset="0"/>
              </a:rPr>
              <a:t>¿Dónde esta la evidencia de que la perfección existe?</a:t>
            </a:r>
          </a:p>
          <a:p>
            <a:pPr algn="just">
              <a:lnSpc>
                <a:spcPct val="90000"/>
              </a:lnSpc>
            </a:pPr>
            <a:endParaRPr lang="es-PE" dirty="0">
              <a:latin typeface="Trebuchet MS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s-PE" dirty="0">
                <a:latin typeface="Trebuchet MS" pitchFamily="34" charset="0"/>
              </a:rPr>
              <a:t>¿Cómo podrías saber si la decisión que tomaste fue la correcta?, ¿según que manual?</a:t>
            </a:r>
          </a:p>
          <a:p>
            <a:pPr algn="just">
              <a:lnSpc>
                <a:spcPct val="90000"/>
              </a:lnSpc>
            </a:pPr>
            <a:endParaRPr lang="es-PE" dirty="0">
              <a:latin typeface="Trebuchet MS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s-PE" dirty="0">
                <a:latin typeface="Trebuchet MS" pitchFamily="34" charset="0"/>
              </a:rPr>
              <a:t>¿Está directamente o inversamente proporcionada tu valía personal a tus logros?</a:t>
            </a:r>
          </a:p>
          <a:p>
            <a:pPr algn="just">
              <a:lnSpc>
                <a:spcPct val="90000"/>
              </a:lnSpc>
            </a:pPr>
            <a:endParaRPr lang="es-PE" dirty="0">
              <a:latin typeface="Trebuchet MS" pitchFamily="34" charset="0"/>
            </a:endParaRPr>
          </a:p>
          <a:p>
            <a:pPr algn="just">
              <a:lnSpc>
                <a:spcPct val="90000"/>
              </a:lnSpc>
            </a:pPr>
            <a:endParaRPr lang="es-PE" dirty="0" smtClean="0">
              <a:latin typeface="Trebuchet MS" pitchFamily="34" charset="0"/>
            </a:endParaRPr>
          </a:p>
          <a:p>
            <a:pPr algn="just">
              <a:lnSpc>
                <a:spcPct val="90000"/>
              </a:lnSpc>
            </a:pPr>
            <a:endParaRPr lang="es-PE" dirty="0">
              <a:latin typeface="Trebuchet MS" pitchFamily="34" charset="0"/>
            </a:endParaRPr>
          </a:p>
          <a:p>
            <a:pPr algn="just">
              <a:lnSpc>
                <a:spcPct val="90000"/>
              </a:lnSpc>
            </a:pPr>
            <a:endParaRPr lang="es-PE" dirty="0" smtClean="0">
              <a:latin typeface="Trebuchet MS" pitchFamily="34" charset="0"/>
            </a:endParaRPr>
          </a:p>
          <a:p>
            <a:pPr algn="just">
              <a:lnSpc>
                <a:spcPct val="90000"/>
              </a:lnSpc>
            </a:pPr>
            <a:endParaRPr lang="es-PE" dirty="0">
              <a:latin typeface="Trebuchet MS" pitchFamily="34" charset="0"/>
            </a:endParaRPr>
          </a:p>
          <a:p>
            <a:pPr algn="just">
              <a:lnSpc>
                <a:spcPct val="90000"/>
              </a:lnSpc>
            </a:pPr>
            <a:endParaRPr lang="es-PE" dirty="0">
              <a:latin typeface="Trebuchet MS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7585" y="634824"/>
            <a:ext cx="7560839" cy="11379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ES_tradnl" sz="4000" b="1" dirty="0" smtClean="0">
                <a:solidFill>
                  <a:srgbClr val="D53DD0">
                    <a:lumMod val="40000"/>
                    <a:lumOff val="60000"/>
                  </a:srgbClr>
                </a:solidFill>
                <a:effectLst/>
                <a:latin typeface="Trebuchet MS" pitchFamily="34" charset="0"/>
              </a:rPr>
              <a:t>CREENCIA IRRACIONAL 11  </a:t>
            </a:r>
            <a:endParaRPr lang="en-US" sz="4000" b="1" dirty="0" smtClean="0">
              <a:solidFill>
                <a:srgbClr val="D53DD0">
                  <a:lumMod val="40000"/>
                  <a:lumOff val="60000"/>
                </a:srgbClr>
              </a:solidFill>
              <a:effectLst/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916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91586" y="548680"/>
            <a:ext cx="759683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s-ES" sz="40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latin typeface="Trebuchet MS" panose="020B0603020202020204" pitchFamily="34" charset="0"/>
              </a:rPr>
              <a:t>¿QUÉ SON LAS </a:t>
            </a:r>
          </a:p>
          <a:p>
            <a:pPr algn="ctr"/>
            <a:r>
              <a:rPr lang="es-ES" sz="40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latin typeface="Trebuchet MS" panose="020B0603020202020204" pitchFamily="34" charset="0"/>
              </a:rPr>
              <a:t>CREENCIAS IRRACIONALES?</a:t>
            </a:r>
            <a:endParaRPr lang="es-ES" sz="40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latin typeface="Trebuchet MS" panose="020B0603020202020204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03554" y="2564904"/>
            <a:ext cx="81369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>
                <a:latin typeface="Trebuchet MS" pitchFamily="34" charset="0"/>
              </a:rPr>
              <a:t>Son cualquier pensamiento que conduce a consecuencias contraproducentes y autodestructivas que interfiere de forma importante en la adaptación y felicidad de la persona.</a:t>
            </a:r>
          </a:p>
          <a:p>
            <a:pPr algn="just"/>
            <a:endParaRPr lang="es-PE" sz="2000" dirty="0" smtClean="0"/>
          </a:p>
          <a:p>
            <a:pPr algn="just"/>
            <a:endParaRPr lang="es-PE" sz="2000" dirty="0"/>
          </a:p>
        </p:txBody>
      </p:sp>
    </p:spTree>
    <p:extLst>
      <p:ext uri="{BB962C8B-B14F-4D97-AF65-F5344CB8AC3E}">
        <p14:creationId xmlns:p14="http://schemas.microsoft.com/office/powerpoint/2010/main" val="1403036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187624" y="548680"/>
            <a:ext cx="691276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s-PE" sz="4000" b="1" dirty="0" smtClean="0">
                <a:ln/>
                <a:solidFill>
                  <a:schemeClr val="accent3"/>
                </a:solidFill>
                <a:latin typeface="Trebuchet MS" panose="020B0603020202020204" pitchFamily="34" charset="0"/>
              </a:rPr>
              <a:t>¿QUÉ SON LAS </a:t>
            </a:r>
          </a:p>
          <a:p>
            <a:pPr algn="ctr"/>
            <a:r>
              <a:rPr lang="es-PE" sz="4000" b="1" dirty="0" smtClean="0">
                <a:ln/>
                <a:solidFill>
                  <a:schemeClr val="accent3"/>
                </a:solidFill>
                <a:latin typeface="Trebuchet MS" panose="020B0603020202020204" pitchFamily="34" charset="0"/>
              </a:rPr>
              <a:t>CREENCIAS IRRACIONALES?</a:t>
            </a:r>
            <a:endParaRPr lang="es-PE" sz="4000" b="1" dirty="0">
              <a:ln/>
              <a:solidFill>
                <a:schemeClr val="accent3"/>
              </a:solidFill>
              <a:latin typeface="Trebuchet MS" panose="020B0603020202020204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39750" y="1872118"/>
            <a:ext cx="8108950" cy="4725234"/>
          </a:xfrm>
          <a:prstGeom prst="rect">
            <a:avLst/>
          </a:prstGeom>
        </p:spPr>
        <p:txBody>
          <a:bodyPr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90000"/>
              </a:lnSpc>
              <a:buFont typeface="Wingdings" pitchFamily="2" charset="2"/>
              <a:buNone/>
              <a:defRPr/>
            </a:pPr>
            <a:endParaRPr lang="es-ES_tradnl" sz="2600" b="1" dirty="0" smtClean="0">
              <a:latin typeface="Trebuchet MS" pitchFamily="34" charset="0"/>
            </a:endParaRPr>
          </a:p>
          <a:p>
            <a:pPr marL="0" indent="0" algn="just">
              <a:lnSpc>
                <a:spcPct val="90000"/>
              </a:lnSpc>
              <a:buFont typeface="Wingdings" pitchFamily="2" charset="2"/>
              <a:buNone/>
              <a:defRPr/>
            </a:pPr>
            <a:endParaRPr lang="es-PE" sz="2600" dirty="0" smtClean="0">
              <a:latin typeface="Trebuchet MS" pitchFamily="34" charset="0"/>
            </a:endParaRPr>
          </a:p>
          <a:p>
            <a:pPr marL="0" indent="0" algn="just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PE" sz="2600" dirty="0" smtClean="0">
                <a:latin typeface="Trebuchet MS" pitchFamily="34" charset="0"/>
              </a:rPr>
              <a:t>Desarrollamos creencias </a:t>
            </a:r>
            <a:r>
              <a:rPr lang="es-ES_tradnl" sz="2600" dirty="0" smtClean="0">
                <a:latin typeface="Trebuchet MS" pitchFamily="34" charset="0"/>
              </a:rPr>
              <a:t>acerca del mundo, de las relaciones interpersonales, de nosotros mismos, del éxito, de la pareja, etc. </a:t>
            </a:r>
          </a:p>
          <a:p>
            <a:pPr marL="0" indent="0" algn="just">
              <a:lnSpc>
                <a:spcPct val="90000"/>
              </a:lnSpc>
              <a:buFont typeface="Wingdings" pitchFamily="2" charset="2"/>
              <a:buNone/>
              <a:defRPr/>
            </a:pPr>
            <a:endParaRPr lang="es-ES_tradnl" sz="2600" dirty="0">
              <a:latin typeface="Trebuchet MS" pitchFamily="34" charset="0"/>
            </a:endParaRPr>
          </a:p>
          <a:p>
            <a:pPr marL="0" indent="0" algn="just">
              <a:lnSpc>
                <a:spcPct val="90000"/>
              </a:lnSpc>
              <a:buNone/>
              <a:defRPr/>
            </a:pPr>
            <a:endParaRPr lang="es-ES_tradnl" sz="2600" u="sng" dirty="0">
              <a:latin typeface="Trebuchet MS" pitchFamily="34" charset="0"/>
            </a:endParaRPr>
          </a:p>
          <a:p>
            <a:pPr marL="0" indent="0" algn="just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PE" sz="2600" dirty="0">
                <a:latin typeface="Trebuchet MS" pitchFamily="34" charset="0"/>
              </a:rPr>
              <a:t>Las Bs </a:t>
            </a:r>
            <a:r>
              <a:rPr lang="es-PE" sz="2600" dirty="0" smtClean="0">
                <a:latin typeface="Trebuchet MS" pitchFamily="34" charset="0"/>
              </a:rPr>
              <a:t>Irracionales:</a:t>
            </a:r>
            <a:endParaRPr lang="es-PE" sz="2600" dirty="0">
              <a:latin typeface="Trebuchet MS" pitchFamily="34" charset="0"/>
            </a:endParaRPr>
          </a:p>
          <a:p>
            <a:pPr marL="0" indent="0" algn="just">
              <a:lnSpc>
                <a:spcPct val="90000"/>
              </a:lnSpc>
              <a:buFont typeface="Wingdings" pitchFamily="2" charset="2"/>
              <a:buNone/>
              <a:defRPr/>
            </a:pPr>
            <a:endParaRPr lang="es-PE" sz="2600" dirty="0" smtClean="0">
              <a:latin typeface="Trebuchet MS" pitchFamily="34" charset="0"/>
            </a:endParaRPr>
          </a:p>
          <a:p>
            <a:pPr algn="just">
              <a:lnSpc>
                <a:spcPct val="90000"/>
              </a:lnSpc>
              <a:defRPr/>
            </a:pPr>
            <a:r>
              <a:rPr lang="es-PE" sz="2600" dirty="0" smtClean="0">
                <a:latin typeface="Trebuchet MS" pitchFamily="34" charset="0"/>
              </a:rPr>
              <a:t>Distorsionan </a:t>
            </a:r>
            <a:r>
              <a:rPr lang="es-PE" sz="2600" dirty="0">
                <a:latin typeface="Trebuchet MS" pitchFamily="34" charset="0"/>
              </a:rPr>
              <a:t>la realidad. </a:t>
            </a:r>
          </a:p>
          <a:p>
            <a:pPr algn="just">
              <a:lnSpc>
                <a:spcPct val="90000"/>
              </a:lnSpc>
              <a:defRPr/>
            </a:pPr>
            <a:r>
              <a:rPr lang="es-PE" sz="2600" dirty="0">
                <a:latin typeface="Trebuchet MS" pitchFamily="34" charset="0"/>
              </a:rPr>
              <a:t>No </a:t>
            </a:r>
            <a:r>
              <a:rPr lang="es-PE" sz="2600" dirty="0" smtClean="0">
                <a:latin typeface="Trebuchet MS" pitchFamily="34" charset="0"/>
              </a:rPr>
              <a:t>son lógicas. </a:t>
            </a:r>
            <a:endParaRPr lang="es-PE" sz="2600" dirty="0">
              <a:latin typeface="Trebuchet MS" pitchFamily="34" charset="0"/>
            </a:endParaRPr>
          </a:p>
          <a:p>
            <a:pPr algn="just">
              <a:lnSpc>
                <a:spcPct val="90000"/>
              </a:lnSpc>
              <a:defRPr/>
            </a:pPr>
            <a:r>
              <a:rPr lang="es-PE" sz="2600" dirty="0" smtClean="0">
                <a:latin typeface="Trebuchet MS" pitchFamily="34" charset="0"/>
              </a:rPr>
              <a:t>Impiden </a:t>
            </a:r>
            <a:r>
              <a:rPr lang="es-PE" sz="2600" dirty="0">
                <a:latin typeface="Trebuchet MS" pitchFamily="34" charset="0"/>
              </a:rPr>
              <a:t>alcanzar las metas. </a:t>
            </a:r>
          </a:p>
          <a:p>
            <a:pPr algn="just">
              <a:lnSpc>
                <a:spcPct val="90000"/>
              </a:lnSpc>
              <a:defRPr/>
            </a:pPr>
            <a:r>
              <a:rPr lang="es-PE" sz="2600" dirty="0">
                <a:latin typeface="Trebuchet MS" pitchFamily="34" charset="0"/>
              </a:rPr>
              <a:t>Conduce a emociones disfuncionales. </a:t>
            </a:r>
          </a:p>
          <a:p>
            <a:pPr algn="just">
              <a:lnSpc>
                <a:spcPct val="90000"/>
              </a:lnSpc>
              <a:defRPr/>
            </a:pPr>
            <a:r>
              <a:rPr lang="es-PE" sz="2600" dirty="0" smtClean="0">
                <a:latin typeface="Trebuchet MS" pitchFamily="34" charset="0"/>
              </a:rPr>
              <a:t>Son profundas</a:t>
            </a:r>
            <a:r>
              <a:rPr lang="es-PE" sz="2600" dirty="0">
                <a:latin typeface="Trebuchet MS" pitchFamily="34" charset="0"/>
              </a:rPr>
              <a:t>.</a:t>
            </a:r>
          </a:p>
          <a:p>
            <a:pPr algn="just">
              <a:lnSpc>
                <a:spcPct val="90000"/>
              </a:lnSpc>
              <a:defRPr/>
            </a:pPr>
            <a:r>
              <a:rPr lang="es-PE" sz="2600" dirty="0">
                <a:latin typeface="Trebuchet MS" pitchFamily="34" charset="0"/>
              </a:rPr>
              <a:t>Difíciles de evidenciar</a:t>
            </a:r>
          </a:p>
          <a:p>
            <a:pPr algn="just">
              <a:lnSpc>
                <a:spcPct val="90000"/>
              </a:lnSpc>
              <a:defRPr/>
            </a:pPr>
            <a:r>
              <a:rPr lang="es-PE" sz="2600" dirty="0">
                <a:latin typeface="Trebuchet MS" pitchFamily="34" charset="0"/>
              </a:rPr>
              <a:t>Difíciles de abandonar</a:t>
            </a:r>
          </a:p>
          <a:p>
            <a:pPr algn="just">
              <a:lnSpc>
                <a:spcPct val="90000"/>
              </a:lnSpc>
              <a:defRPr/>
            </a:pPr>
            <a:r>
              <a:rPr lang="es-PE" sz="2600" dirty="0">
                <a:latin typeface="Trebuchet MS" pitchFamily="34" charset="0"/>
              </a:rPr>
              <a:t>Epistemológicas.</a:t>
            </a:r>
          </a:p>
          <a:p>
            <a:pPr algn="just">
              <a:lnSpc>
                <a:spcPct val="90000"/>
              </a:lnSpc>
              <a:defRPr/>
            </a:pPr>
            <a:r>
              <a:rPr lang="es-PE" sz="2600" dirty="0">
                <a:latin typeface="Trebuchet MS" pitchFamily="34" charset="0"/>
              </a:rPr>
              <a:t>Imprescindibles.</a:t>
            </a:r>
          </a:p>
          <a:p>
            <a:pPr algn="just">
              <a:lnSpc>
                <a:spcPct val="90000"/>
              </a:lnSpc>
              <a:defRPr/>
            </a:pPr>
            <a:r>
              <a:rPr lang="es-PE" sz="2600" dirty="0">
                <a:latin typeface="Trebuchet MS" pitchFamily="34" charset="0"/>
              </a:rPr>
              <a:t>Son la filosofía de vida de la </a:t>
            </a:r>
            <a:r>
              <a:rPr lang="es-PE" sz="2600" dirty="0" smtClean="0">
                <a:latin typeface="Trebuchet MS" pitchFamily="34" charset="0"/>
              </a:rPr>
              <a:t>persona</a:t>
            </a:r>
          </a:p>
          <a:p>
            <a:pPr marL="0" indent="0" algn="just">
              <a:lnSpc>
                <a:spcPct val="90000"/>
              </a:lnSpc>
              <a:buFont typeface="Wingdings" pitchFamily="2" charset="2"/>
              <a:buNone/>
              <a:defRPr/>
            </a:pPr>
            <a:endParaRPr lang="es-PE" sz="2400" dirty="0">
              <a:latin typeface="Trebuchet MS" pitchFamily="34" charset="0"/>
            </a:endParaRPr>
          </a:p>
          <a:p>
            <a:pPr marL="0" indent="0" algn="just">
              <a:lnSpc>
                <a:spcPct val="90000"/>
              </a:lnSpc>
              <a:buFont typeface="Wingdings" pitchFamily="2" charset="2"/>
              <a:buNone/>
              <a:defRPr/>
            </a:pPr>
            <a:endParaRPr lang="es-ES_tradnl" dirty="0" smtClean="0">
              <a:latin typeface="Trebuchet MS" pitchFamily="34" charset="0"/>
            </a:endParaRPr>
          </a:p>
          <a:p>
            <a:pPr marL="0" indent="0" algn="just">
              <a:lnSpc>
                <a:spcPct val="90000"/>
              </a:lnSpc>
              <a:buFont typeface="Wingdings" pitchFamily="2" charset="2"/>
              <a:buNone/>
              <a:defRPr/>
            </a:pPr>
            <a:endParaRPr lang="es-ES_tradnl" sz="900" dirty="0" smtClean="0">
              <a:latin typeface="Trebuchet MS" pitchFamily="34" charset="0"/>
            </a:endParaRPr>
          </a:p>
          <a:p>
            <a:pPr marL="0" indent="0" algn="just">
              <a:lnSpc>
                <a:spcPct val="90000"/>
              </a:lnSpc>
              <a:buFont typeface="Wingdings" pitchFamily="2" charset="2"/>
              <a:buNone/>
              <a:defRPr/>
            </a:pPr>
            <a:endParaRPr lang="es-ES_tradnl" sz="900" dirty="0" smtClean="0">
              <a:latin typeface="Trebuchet MS" pitchFamily="34" charset="0"/>
            </a:endParaRPr>
          </a:p>
          <a:p>
            <a:pPr marL="0" indent="0" algn="just">
              <a:lnSpc>
                <a:spcPct val="90000"/>
              </a:lnSpc>
              <a:buFont typeface="Wingdings" pitchFamily="2" charset="2"/>
              <a:buNone/>
              <a:defRPr/>
            </a:pPr>
            <a:endParaRPr lang="es-ES_tradnl" sz="900" dirty="0" smtClean="0">
              <a:latin typeface="Trebuchet MS" pitchFamily="34" charset="0"/>
            </a:endParaRPr>
          </a:p>
          <a:p>
            <a:pPr>
              <a:lnSpc>
                <a:spcPct val="90000"/>
              </a:lnSpc>
              <a:defRPr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90000"/>
              </a:lnSpc>
              <a:defRPr/>
            </a:pPr>
            <a:endParaRPr lang="es-E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33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3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3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3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3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3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3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3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6721954"/>
              </p:ext>
            </p:extLst>
          </p:nvPr>
        </p:nvGraphicFramePr>
        <p:xfrm>
          <a:off x="755576" y="1196753"/>
          <a:ext cx="7607694" cy="49360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3847"/>
                <a:gridCol w="3803847"/>
              </a:tblGrid>
              <a:tr h="731712">
                <a:tc>
                  <a:txBody>
                    <a:bodyPr/>
                    <a:lstStyle/>
                    <a:p>
                      <a:r>
                        <a:rPr lang="es-PE" sz="2000" dirty="0" smtClean="0">
                          <a:latin typeface="Trebuchet MS" panose="020B0603020202020204" pitchFamily="34" charset="0"/>
                        </a:rPr>
                        <a:t>IRRACIONAL</a:t>
                      </a:r>
                      <a:endParaRPr lang="es-PE" sz="20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sz="2000" dirty="0" smtClean="0">
                          <a:latin typeface="Trebuchet MS" panose="020B0603020202020204" pitchFamily="34" charset="0"/>
                        </a:rPr>
                        <a:t>RACIONAL</a:t>
                      </a:r>
                      <a:endParaRPr lang="es-PE" sz="20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  <a:tr h="463001">
                <a:tc>
                  <a:txBody>
                    <a:bodyPr/>
                    <a:lstStyle/>
                    <a:p>
                      <a:r>
                        <a:rPr lang="es-PE" sz="2000" dirty="0" smtClean="0">
                          <a:latin typeface="Trebuchet MS" panose="020B0603020202020204" pitchFamily="34" charset="0"/>
                        </a:rPr>
                        <a:t>Perturbador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sz="2000" dirty="0" smtClean="0">
                          <a:latin typeface="Trebuchet MS" panose="020B0603020202020204" pitchFamily="34" charset="0"/>
                        </a:rPr>
                        <a:t>Sano</a:t>
                      </a:r>
                      <a:endParaRPr lang="es-PE" sz="20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  <a:tr h="463001">
                <a:tc>
                  <a:txBody>
                    <a:bodyPr/>
                    <a:lstStyle/>
                    <a:p>
                      <a:r>
                        <a:rPr lang="es-PE" sz="2000" dirty="0" smtClean="0">
                          <a:latin typeface="Trebuchet MS" panose="020B0603020202020204" pitchFamily="34" charset="0"/>
                        </a:rPr>
                        <a:t>Disfuncional</a:t>
                      </a:r>
                      <a:endParaRPr lang="es-PE" sz="20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sz="2000" dirty="0" smtClean="0">
                          <a:latin typeface="Trebuchet MS" panose="020B0603020202020204" pitchFamily="34" charset="0"/>
                        </a:rPr>
                        <a:t>Funcional</a:t>
                      </a:r>
                      <a:endParaRPr lang="es-PE" sz="20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  <a:tr h="529935">
                <a:tc>
                  <a:txBody>
                    <a:bodyPr/>
                    <a:lstStyle/>
                    <a:p>
                      <a:r>
                        <a:rPr lang="es-PE" sz="2000" dirty="0" smtClean="0">
                          <a:latin typeface="Trebuchet MS" panose="020B0603020202020204" pitchFamily="34" charset="0"/>
                        </a:rPr>
                        <a:t>Destructivo</a:t>
                      </a:r>
                      <a:endParaRPr lang="es-PE" sz="20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sz="2000" dirty="0" smtClean="0">
                          <a:latin typeface="Trebuchet MS" panose="020B0603020202020204" pitchFamily="34" charset="0"/>
                        </a:rPr>
                        <a:t>Constructivo</a:t>
                      </a:r>
                      <a:endParaRPr lang="es-PE" sz="20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  <a:tr h="463001">
                <a:tc>
                  <a:txBody>
                    <a:bodyPr/>
                    <a:lstStyle/>
                    <a:p>
                      <a:r>
                        <a:rPr lang="es-PE" sz="2000" dirty="0" smtClean="0">
                          <a:latin typeface="Trebuchet MS" panose="020B0603020202020204" pitchFamily="34" charset="0"/>
                        </a:rPr>
                        <a:t>Ilógico</a:t>
                      </a:r>
                      <a:endParaRPr lang="es-PE" sz="20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sz="2000" dirty="0" smtClean="0">
                          <a:latin typeface="Trebuchet MS" panose="020B0603020202020204" pitchFamily="34" charset="0"/>
                        </a:rPr>
                        <a:t>Lógico</a:t>
                      </a:r>
                      <a:endParaRPr lang="es-PE" sz="20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  <a:tr h="463001">
                <a:tc>
                  <a:txBody>
                    <a:bodyPr/>
                    <a:lstStyle/>
                    <a:p>
                      <a:r>
                        <a:rPr lang="es-PE" sz="2000" dirty="0" smtClean="0">
                          <a:latin typeface="Trebuchet MS" panose="020B0603020202020204" pitchFamily="34" charset="0"/>
                        </a:rPr>
                        <a:t>Dogmático</a:t>
                      </a:r>
                      <a:endParaRPr lang="es-PE" sz="20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sz="2000" dirty="0" smtClean="0">
                          <a:latin typeface="Trebuchet MS" panose="020B0603020202020204" pitchFamily="34" charset="0"/>
                        </a:rPr>
                        <a:t>Flexible</a:t>
                      </a:r>
                      <a:endParaRPr lang="es-PE" sz="20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  <a:tr h="433400">
                <a:tc>
                  <a:txBody>
                    <a:bodyPr/>
                    <a:lstStyle/>
                    <a:p>
                      <a:r>
                        <a:rPr lang="es-PE" sz="2000" dirty="0" smtClean="0">
                          <a:latin typeface="Trebuchet MS" panose="020B0603020202020204" pitchFamily="34" charset="0"/>
                        </a:rPr>
                        <a:t>Valor</a:t>
                      </a:r>
                      <a:r>
                        <a:rPr lang="es-PE" sz="2000" baseline="0" dirty="0" smtClean="0">
                          <a:latin typeface="Trebuchet MS" panose="020B0603020202020204" pitchFamily="34" charset="0"/>
                        </a:rPr>
                        <a:t> adaptativo -</a:t>
                      </a:r>
                      <a:endParaRPr lang="es-PE" sz="20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sz="2000" dirty="0" smtClean="0">
                          <a:latin typeface="Trebuchet MS" panose="020B0603020202020204" pitchFamily="34" charset="0"/>
                        </a:rPr>
                        <a:t>Valor adaptativo +</a:t>
                      </a:r>
                      <a:endParaRPr lang="es-PE" sz="20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  <a:tr h="463001">
                <a:tc>
                  <a:txBody>
                    <a:bodyPr/>
                    <a:lstStyle/>
                    <a:p>
                      <a:r>
                        <a:rPr lang="es-PE" sz="2000" dirty="0" smtClean="0">
                          <a:latin typeface="Trebuchet MS" panose="020B0603020202020204" pitchFamily="34" charset="0"/>
                        </a:rPr>
                        <a:t>Estorba</a:t>
                      </a:r>
                      <a:endParaRPr lang="es-PE" sz="20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sz="2000" dirty="0" smtClean="0">
                          <a:latin typeface="Trebuchet MS" panose="020B0603020202020204" pitchFamily="34" charset="0"/>
                        </a:rPr>
                        <a:t>Impulsa</a:t>
                      </a:r>
                      <a:endParaRPr lang="es-PE" sz="20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  <a:tr h="463001">
                <a:tc>
                  <a:txBody>
                    <a:bodyPr/>
                    <a:lstStyle/>
                    <a:p>
                      <a:r>
                        <a:rPr lang="es-PE" sz="2000" dirty="0" smtClean="0">
                          <a:latin typeface="Trebuchet MS" panose="020B0603020202020204" pitchFamily="34" charset="0"/>
                        </a:rPr>
                        <a:t>Iluso</a:t>
                      </a:r>
                      <a:endParaRPr lang="es-PE" sz="20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sz="2000" dirty="0" smtClean="0">
                          <a:latin typeface="Trebuchet MS" panose="020B0603020202020204" pitchFamily="34" charset="0"/>
                        </a:rPr>
                        <a:t>Realista</a:t>
                      </a:r>
                      <a:endParaRPr lang="es-PE" sz="20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  <a:tr h="463001">
                <a:tc>
                  <a:txBody>
                    <a:bodyPr/>
                    <a:lstStyle/>
                    <a:p>
                      <a:r>
                        <a:rPr lang="es-PE" sz="2000" dirty="0" smtClean="0">
                          <a:latin typeface="Trebuchet MS" panose="020B0603020202020204" pitchFamily="34" charset="0"/>
                        </a:rPr>
                        <a:t>Negativo</a:t>
                      </a:r>
                      <a:endParaRPr lang="es-PE" sz="20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sz="2000" dirty="0" smtClean="0">
                          <a:latin typeface="Trebuchet MS" panose="020B0603020202020204" pitchFamily="34" charset="0"/>
                        </a:rPr>
                        <a:t>Positivo</a:t>
                      </a:r>
                      <a:endParaRPr lang="es-PE" sz="20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0024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533400" y="685800"/>
            <a:ext cx="1905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s-MX" b="1" dirty="0">
                <a:latin typeface="Trebuchet MS" pitchFamily="34" charset="0"/>
              </a:rPr>
              <a:t>Evento</a:t>
            </a:r>
          </a:p>
          <a:p>
            <a:pPr algn="ctr"/>
            <a:r>
              <a:rPr lang="es-MX" b="1" dirty="0">
                <a:latin typeface="Trebuchet MS" pitchFamily="34" charset="0"/>
              </a:rPr>
              <a:t>A</a:t>
            </a:r>
          </a:p>
          <a:p>
            <a:pPr algn="ctr"/>
            <a:r>
              <a:rPr lang="es-MX" sz="2800" dirty="0">
                <a:solidFill>
                  <a:schemeClr val="tx2"/>
                </a:solidFill>
              </a:rPr>
              <a:t> </a:t>
            </a:r>
            <a:endParaRPr lang="es-ES" sz="2800" dirty="0">
              <a:solidFill>
                <a:schemeClr val="tx2"/>
              </a:solidFill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200400" y="533400"/>
            <a:ext cx="2362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s-MX" b="1" dirty="0">
                <a:latin typeface="Trebuchet MS" pitchFamily="34" charset="0"/>
              </a:rPr>
              <a:t>Esquema</a:t>
            </a:r>
          </a:p>
          <a:p>
            <a:pPr algn="ctr"/>
            <a:r>
              <a:rPr lang="es-MX" b="1" dirty="0">
                <a:latin typeface="Trebuchet MS" pitchFamily="34" charset="0"/>
              </a:rPr>
              <a:t>B</a:t>
            </a:r>
          </a:p>
          <a:p>
            <a:pPr algn="ctr"/>
            <a:endParaRPr lang="es-ES" sz="2800" dirty="0">
              <a:solidFill>
                <a:schemeClr val="tx2"/>
              </a:solidFill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457200" y="1524000"/>
            <a:ext cx="2286000" cy="990600"/>
          </a:xfrm>
          <a:prstGeom prst="rect">
            <a:avLst/>
          </a:prstGeom>
          <a:solidFill>
            <a:srgbClr val="F6B0EE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MX" b="1" dirty="0">
                <a:solidFill>
                  <a:srgbClr val="2F2B20"/>
                </a:solidFill>
              </a:rPr>
              <a:t>P</a:t>
            </a:r>
            <a:r>
              <a:rPr lang="es-MX" b="1" dirty="0" smtClean="0">
                <a:solidFill>
                  <a:srgbClr val="2F2B20"/>
                </a:solidFill>
              </a:rPr>
              <a:t>eligro</a:t>
            </a:r>
            <a:endParaRPr lang="es-ES" b="1" dirty="0">
              <a:solidFill>
                <a:srgbClr val="2F2B20"/>
              </a:solidFill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457200" y="2743200"/>
            <a:ext cx="2209800" cy="1143000"/>
          </a:xfrm>
          <a:prstGeom prst="rect">
            <a:avLst/>
          </a:prstGeom>
          <a:solidFill>
            <a:srgbClr val="F6B0EE"/>
          </a:solidFill>
          <a:ln w="38100" cmpd="dbl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r>
              <a:rPr lang="es-MX" b="1" dirty="0">
                <a:solidFill>
                  <a:srgbClr val="2F2B20"/>
                </a:solidFill>
              </a:rPr>
              <a:t>P</a:t>
            </a:r>
            <a:r>
              <a:rPr lang="es-MX" b="1" dirty="0" smtClean="0">
                <a:solidFill>
                  <a:srgbClr val="2F2B20"/>
                </a:solidFill>
              </a:rPr>
              <a:t>érdida</a:t>
            </a:r>
            <a:endParaRPr lang="es-ES" b="1" dirty="0">
              <a:solidFill>
                <a:srgbClr val="2F2B20"/>
              </a:solidFill>
            </a:endParaRP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457200" y="4114800"/>
            <a:ext cx="2114550" cy="1143000"/>
          </a:xfrm>
          <a:prstGeom prst="rect">
            <a:avLst/>
          </a:prstGeom>
          <a:solidFill>
            <a:srgbClr val="F6B0EE"/>
          </a:solidFill>
          <a:ln w="38100" cmpd="dbl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r>
              <a:rPr lang="es-MX" b="1" dirty="0">
                <a:solidFill>
                  <a:srgbClr val="2F2B20"/>
                </a:solidFill>
                <a:latin typeface="Arial" charset="0"/>
                <a:ea typeface="ＭＳ Ｐゴシック" charset="0"/>
              </a:rPr>
              <a:t>Error moral</a:t>
            </a:r>
            <a:endParaRPr lang="es-ES" b="1" dirty="0">
              <a:solidFill>
                <a:srgbClr val="2F2B2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457200" y="5334000"/>
            <a:ext cx="2114550" cy="1143000"/>
          </a:xfrm>
          <a:prstGeom prst="rect">
            <a:avLst/>
          </a:prstGeom>
          <a:solidFill>
            <a:srgbClr val="F6B0EE"/>
          </a:solidFill>
          <a:ln w="38100" cmpd="dbl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r>
              <a:rPr lang="es-MX" b="1" dirty="0">
                <a:solidFill>
                  <a:srgbClr val="2F2B20"/>
                </a:solidFill>
                <a:latin typeface="Arial" charset="0"/>
                <a:ea typeface="ＭＳ Ｐゴシック" charset="0"/>
              </a:rPr>
              <a:t>Hecho </a:t>
            </a:r>
            <a:r>
              <a:rPr lang="es-MX" b="1" dirty="0" smtClean="0">
                <a:solidFill>
                  <a:schemeClr val="bg1"/>
                </a:solidFill>
                <a:latin typeface="Arial" charset="0"/>
                <a:ea typeface="ＭＳ Ｐゴシック" charset="0"/>
              </a:rPr>
              <a:t>frustrado</a:t>
            </a:r>
            <a:endParaRPr lang="es-ES" b="1" dirty="0">
              <a:solidFill>
                <a:schemeClr val="bg1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17416" name="Group 8"/>
          <p:cNvGrpSpPr>
            <a:grpSpLocks/>
          </p:cNvGrpSpPr>
          <p:nvPr/>
        </p:nvGrpSpPr>
        <p:grpSpPr bwMode="auto">
          <a:xfrm>
            <a:off x="3352800" y="1524000"/>
            <a:ext cx="2971800" cy="457200"/>
            <a:chOff x="2160" y="960"/>
            <a:chExt cx="1824" cy="288"/>
          </a:xfrm>
        </p:grpSpPr>
        <p:sp>
          <p:nvSpPr>
            <p:cNvPr id="24617" name="Rectangle 9"/>
            <p:cNvSpPr>
              <a:spLocks noChangeArrowheads="1"/>
            </p:cNvSpPr>
            <p:nvPr/>
          </p:nvSpPr>
          <p:spPr bwMode="auto">
            <a:xfrm>
              <a:off x="2160" y="960"/>
              <a:ext cx="1296" cy="288"/>
            </a:xfrm>
            <a:prstGeom prst="rect">
              <a:avLst/>
            </a:prstGeom>
            <a:solidFill>
              <a:schemeClr val="tx1"/>
            </a:solidFill>
            <a:ln w="38100" cmpd="dbl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s-MX" b="1" dirty="0">
                  <a:solidFill>
                    <a:schemeClr val="bg1"/>
                  </a:solidFill>
                </a:rPr>
                <a:t>r</a:t>
              </a:r>
              <a:r>
                <a:rPr lang="es-MX" b="1" dirty="0" smtClean="0">
                  <a:solidFill>
                    <a:schemeClr val="bg1"/>
                  </a:solidFill>
                </a:rPr>
                <a:t>acional</a:t>
              </a:r>
              <a:endParaRPr lang="es-ES" b="1" dirty="0">
                <a:solidFill>
                  <a:schemeClr val="bg1"/>
                </a:solidFill>
              </a:endParaRPr>
            </a:p>
          </p:txBody>
        </p:sp>
        <p:sp>
          <p:nvSpPr>
            <p:cNvPr id="17418" name="Line 10"/>
            <p:cNvSpPr>
              <a:spLocks noChangeShapeType="1"/>
            </p:cNvSpPr>
            <p:nvPr/>
          </p:nvSpPr>
          <p:spPr bwMode="auto">
            <a:xfrm>
              <a:off x="3515" y="1104"/>
              <a:ext cx="46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s-ES">
                <a:latin typeface="Times New Roman" charset="0"/>
                <a:ea typeface="ＭＳ Ｐゴシック" charset="0"/>
              </a:endParaRPr>
            </a:p>
          </p:txBody>
        </p:sp>
      </p:grpSp>
      <p:grpSp>
        <p:nvGrpSpPr>
          <p:cNvPr id="17419" name="Group 11"/>
          <p:cNvGrpSpPr>
            <a:grpSpLocks/>
          </p:cNvGrpSpPr>
          <p:nvPr/>
        </p:nvGrpSpPr>
        <p:grpSpPr bwMode="auto">
          <a:xfrm>
            <a:off x="3352800" y="2133600"/>
            <a:ext cx="2971800" cy="457200"/>
            <a:chOff x="2160" y="1325"/>
            <a:chExt cx="1801" cy="288"/>
          </a:xfrm>
        </p:grpSpPr>
        <p:sp>
          <p:nvSpPr>
            <p:cNvPr id="17420" name="Rectangle 12"/>
            <p:cNvSpPr>
              <a:spLocks noChangeArrowheads="1"/>
            </p:cNvSpPr>
            <p:nvPr/>
          </p:nvSpPr>
          <p:spPr bwMode="auto">
            <a:xfrm>
              <a:off x="2160" y="1325"/>
              <a:ext cx="1296" cy="288"/>
            </a:xfrm>
            <a:prstGeom prst="rect">
              <a:avLst/>
            </a:prstGeom>
            <a:solidFill>
              <a:schemeClr val="tx1"/>
            </a:solidFill>
            <a:ln w="38100" cmpd="dbl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r>
                <a:rPr lang="es-MX" b="1">
                  <a:solidFill>
                    <a:schemeClr val="bg1"/>
                  </a:solidFill>
                  <a:latin typeface="Arial" charset="0"/>
                  <a:ea typeface="ＭＳ Ｐゴシック" charset="0"/>
                </a:rPr>
                <a:t>irracional</a:t>
              </a:r>
              <a:endParaRPr lang="es-ES" b="1">
                <a:solidFill>
                  <a:schemeClr val="bg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7421" name="Line 13"/>
            <p:cNvSpPr>
              <a:spLocks noChangeShapeType="1"/>
            </p:cNvSpPr>
            <p:nvPr/>
          </p:nvSpPr>
          <p:spPr bwMode="auto">
            <a:xfrm>
              <a:off x="3504" y="1459"/>
              <a:ext cx="45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s-ES">
                <a:latin typeface="Times New Roman" charset="0"/>
                <a:ea typeface="ＭＳ Ｐゴシック" charset="0"/>
              </a:endParaRPr>
            </a:p>
          </p:txBody>
        </p:sp>
      </p:grpSp>
      <p:grpSp>
        <p:nvGrpSpPr>
          <p:cNvPr id="17422" name="Group 14"/>
          <p:cNvGrpSpPr>
            <a:grpSpLocks/>
          </p:cNvGrpSpPr>
          <p:nvPr/>
        </p:nvGrpSpPr>
        <p:grpSpPr bwMode="auto">
          <a:xfrm>
            <a:off x="3352800" y="2743200"/>
            <a:ext cx="2971800" cy="487363"/>
            <a:chOff x="2160" y="1709"/>
            <a:chExt cx="1824" cy="307"/>
          </a:xfrm>
        </p:grpSpPr>
        <p:sp>
          <p:nvSpPr>
            <p:cNvPr id="17423" name="Rectangle 15"/>
            <p:cNvSpPr>
              <a:spLocks noChangeArrowheads="1"/>
            </p:cNvSpPr>
            <p:nvPr/>
          </p:nvSpPr>
          <p:spPr bwMode="auto">
            <a:xfrm>
              <a:off x="2160" y="1709"/>
              <a:ext cx="1296" cy="307"/>
            </a:xfrm>
            <a:prstGeom prst="rect">
              <a:avLst/>
            </a:prstGeom>
            <a:solidFill>
              <a:schemeClr val="tx1"/>
            </a:solidFill>
            <a:ln w="38100" cmpd="dbl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r>
                <a:rPr lang="es-MX" b="1">
                  <a:solidFill>
                    <a:schemeClr val="bg1"/>
                  </a:solidFill>
                  <a:latin typeface="Arial" charset="0"/>
                  <a:ea typeface="ＭＳ Ｐゴシック" charset="0"/>
                </a:rPr>
                <a:t>racional</a:t>
              </a:r>
              <a:endParaRPr lang="es-ES" b="1">
                <a:solidFill>
                  <a:schemeClr val="bg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7424" name="Line 16"/>
            <p:cNvSpPr>
              <a:spLocks noChangeShapeType="1"/>
            </p:cNvSpPr>
            <p:nvPr/>
          </p:nvSpPr>
          <p:spPr bwMode="auto">
            <a:xfrm>
              <a:off x="3527" y="1891"/>
              <a:ext cx="45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s-ES">
                <a:latin typeface="Times New Roman" charset="0"/>
                <a:ea typeface="ＭＳ Ｐゴシック" charset="0"/>
              </a:endParaRPr>
            </a:p>
          </p:txBody>
        </p:sp>
      </p:grpSp>
      <p:grpSp>
        <p:nvGrpSpPr>
          <p:cNvPr id="17425" name="Group 17"/>
          <p:cNvGrpSpPr>
            <a:grpSpLocks/>
          </p:cNvGrpSpPr>
          <p:nvPr/>
        </p:nvGrpSpPr>
        <p:grpSpPr bwMode="auto">
          <a:xfrm>
            <a:off x="3352800" y="4114800"/>
            <a:ext cx="2895600" cy="457200"/>
            <a:chOff x="2208" y="2592"/>
            <a:chExt cx="1776" cy="288"/>
          </a:xfrm>
        </p:grpSpPr>
        <p:sp>
          <p:nvSpPr>
            <p:cNvPr id="17426" name="Rectangle 18"/>
            <p:cNvSpPr>
              <a:spLocks noChangeArrowheads="1"/>
            </p:cNvSpPr>
            <p:nvPr/>
          </p:nvSpPr>
          <p:spPr bwMode="auto">
            <a:xfrm>
              <a:off x="2208" y="2592"/>
              <a:ext cx="1296" cy="288"/>
            </a:xfrm>
            <a:prstGeom prst="rect">
              <a:avLst/>
            </a:prstGeom>
            <a:solidFill>
              <a:schemeClr val="tx1"/>
            </a:solidFill>
            <a:ln w="38100" cmpd="dbl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r>
                <a:rPr lang="es-MX" b="1">
                  <a:solidFill>
                    <a:schemeClr val="bg1"/>
                  </a:solidFill>
                  <a:latin typeface="Arial" charset="0"/>
                  <a:ea typeface="ＭＳ Ｐゴシック" charset="0"/>
                </a:rPr>
                <a:t>racional</a:t>
              </a:r>
              <a:endParaRPr lang="es-ES" b="1">
                <a:solidFill>
                  <a:schemeClr val="bg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7427" name="Line 19"/>
            <p:cNvSpPr>
              <a:spLocks noChangeShapeType="1"/>
            </p:cNvSpPr>
            <p:nvPr/>
          </p:nvSpPr>
          <p:spPr bwMode="auto">
            <a:xfrm>
              <a:off x="3540" y="2755"/>
              <a:ext cx="4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s-ES">
                <a:latin typeface="Times New Roman" charset="0"/>
                <a:ea typeface="ＭＳ Ｐゴシック" charset="0"/>
              </a:endParaRPr>
            </a:p>
          </p:txBody>
        </p:sp>
      </p:grpSp>
      <p:grpSp>
        <p:nvGrpSpPr>
          <p:cNvPr id="17428" name="Group 20"/>
          <p:cNvGrpSpPr>
            <a:grpSpLocks/>
          </p:cNvGrpSpPr>
          <p:nvPr/>
        </p:nvGrpSpPr>
        <p:grpSpPr bwMode="auto">
          <a:xfrm>
            <a:off x="3352800" y="3429000"/>
            <a:ext cx="2895600" cy="457200"/>
            <a:chOff x="2160" y="2160"/>
            <a:chExt cx="1776" cy="288"/>
          </a:xfrm>
        </p:grpSpPr>
        <p:sp>
          <p:nvSpPr>
            <p:cNvPr id="17429" name="Rectangle 21"/>
            <p:cNvSpPr>
              <a:spLocks noChangeArrowheads="1"/>
            </p:cNvSpPr>
            <p:nvPr/>
          </p:nvSpPr>
          <p:spPr bwMode="auto">
            <a:xfrm>
              <a:off x="2160" y="2160"/>
              <a:ext cx="1296" cy="288"/>
            </a:xfrm>
            <a:prstGeom prst="rect">
              <a:avLst/>
            </a:prstGeom>
            <a:solidFill>
              <a:schemeClr val="tx1"/>
            </a:solidFill>
            <a:ln w="38100" cmpd="dbl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r>
                <a:rPr lang="es-MX" b="1">
                  <a:solidFill>
                    <a:schemeClr val="bg1"/>
                  </a:solidFill>
                  <a:latin typeface="Arial" charset="0"/>
                  <a:ea typeface="ＭＳ Ｐゴシック" charset="0"/>
                </a:rPr>
                <a:t>irracional</a:t>
              </a:r>
              <a:endParaRPr lang="es-ES" b="1">
                <a:solidFill>
                  <a:schemeClr val="bg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7430" name="Line 22"/>
            <p:cNvSpPr>
              <a:spLocks noChangeShapeType="1"/>
            </p:cNvSpPr>
            <p:nvPr/>
          </p:nvSpPr>
          <p:spPr bwMode="auto">
            <a:xfrm>
              <a:off x="3511" y="2323"/>
              <a:ext cx="42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s-ES">
                <a:latin typeface="Times New Roman" charset="0"/>
                <a:ea typeface="ＭＳ Ｐゴシック" charset="0"/>
              </a:endParaRPr>
            </a:p>
          </p:txBody>
        </p:sp>
      </p:grpSp>
      <p:grpSp>
        <p:nvGrpSpPr>
          <p:cNvPr id="17431" name="Group 23"/>
          <p:cNvGrpSpPr>
            <a:grpSpLocks/>
          </p:cNvGrpSpPr>
          <p:nvPr/>
        </p:nvGrpSpPr>
        <p:grpSpPr bwMode="auto">
          <a:xfrm>
            <a:off x="3352800" y="4724400"/>
            <a:ext cx="2895600" cy="457200"/>
            <a:chOff x="2208" y="2976"/>
            <a:chExt cx="1776" cy="288"/>
          </a:xfrm>
        </p:grpSpPr>
        <p:sp>
          <p:nvSpPr>
            <p:cNvPr id="17432" name="Rectangle 24"/>
            <p:cNvSpPr>
              <a:spLocks noChangeArrowheads="1"/>
            </p:cNvSpPr>
            <p:nvPr/>
          </p:nvSpPr>
          <p:spPr bwMode="auto">
            <a:xfrm>
              <a:off x="2208" y="2976"/>
              <a:ext cx="1296" cy="288"/>
            </a:xfrm>
            <a:prstGeom prst="rect">
              <a:avLst/>
            </a:prstGeom>
            <a:solidFill>
              <a:schemeClr val="tx1"/>
            </a:solidFill>
            <a:ln w="38100" cmpd="dbl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r>
                <a:rPr lang="es-MX" b="1">
                  <a:solidFill>
                    <a:schemeClr val="bg1"/>
                  </a:solidFill>
                  <a:latin typeface="Arial" charset="0"/>
                  <a:ea typeface="ＭＳ Ｐゴシック" charset="0"/>
                </a:rPr>
                <a:t>irracional</a:t>
              </a:r>
              <a:endParaRPr lang="es-ES" b="1">
                <a:solidFill>
                  <a:schemeClr val="bg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7433" name="Line 25"/>
            <p:cNvSpPr>
              <a:spLocks noChangeShapeType="1"/>
            </p:cNvSpPr>
            <p:nvPr/>
          </p:nvSpPr>
          <p:spPr bwMode="auto">
            <a:xfrm>
              <a:off x="3540" y="3139"/>
              <a:ext cx="4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s-ES">
                <a:latin typeface="Times New Roman" charset="0"/>
                <a:ea typeface="ＭＳ Ｐゴシック" charset="0"/>
              </a:endParaRPr>
            </a:p>
          </p:txBody>
        </p:sp>
      </p:grpSp>
      <p:grpSp>
        <p:nvGrpSpPr>
          <p:cNvPr id="17434" name="Group 26"/>
          <p:cNvGrpSpPr>
            <a:grpSpLocks/>
          </p:cNvGrpSpPr>
          <p:nvPr/>
        </p:nvGrpSpPr>
        <p:grpSpPr bwMode="auto">
          <a:xfrm>
            <a:off x="3352800" y="5410200"/>
            <a:ext cx="2895600" cy="457200"/>
            <a:chOff x="2208" y="3408"/>
            <a:chExt cx="1788" cy="288"/>
          </a:xfrm>
        </p:grpSpPr>
        <p:sp>
          <p:nvSpPr>
            <p:cNvPr id="17435" name="Rectangle 27"/>
            <p:cNvSpPr>
              <a:spLocks noChangeArrowheads="1"/>
            </p:cNvSpPr>
            <p:nvPr/>
          </p:nvSpPr>
          <p:spPr bwMode="auto">
            <a:xfrm>
              <a:off x="2208" y="3408"/>
              <a:ext cx="1296" cy="288"/>
            </a:xfrm>
            <a:prstGeom prst="rect">
              <a:avLst/>
            </a:prstGeom>
            <a:solidFill>
              <a:schemeClr val="tx1"/>
            </a:solidFill>
            <a:ln w="38100" cmpd="dbl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r>
                <a:rPr lang="es-MX" b="1">
                  <a:solidFill>
                    <a:schemeClr val="bg1"/>
                  </a:solidFill>
                  <a:latin typeface="Arial" charset="0"/>
                  <a:ea typeface="ＭＳ Ｐゴシック" charset="0"/>
                </a:rPr>
                <a:t>racional</a:t>
              </a:r>
              <a:endParaRPr lang="es-ES" b="1">
                <a:solidFill>
                  <a:schemeClr val="bg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7436" name="Line 28"/>
            <p:cNvSpPr>
              <a:spLocks noChangeShapeType="1"/>
            </p:cNvSpPr>
            <p:nvPr/>
          </p:nvSpPr>
          <p:spPr bwMode="auto">
            <a:xfrm>
              <a:off x="3552" y="3571"/>
              <a:ext cx="4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s-ES">
                <a:latin typeface="Times New Roman" charset="0"/>
                <a:ea typeface="ＭＳ Ｐゴシック" charset="0"/>
              </a:endParaRPr>
            </a:p>
          </p:txBody>
        </p:sp>
      </p:grpSp>
      <p:sp>
        <p:nvSpPr>
          <p:cNvPr id="17437" name="Rectangle 29"/>
          <p:cNvSpPr>
            <a:spLocks noChangeArrowheads="1"/>
          </p:cNvSpPr>
          <p:nvPr/>
        </p:nvSpPr>
        <p:spPr bwMode="auto">
          <a:xfrm>
            <a:off x="6553200" y="1524000"/>
            <a:ext cx="2057400" cy="457200"/>
          </a:xfrm>
          <a:prstGeom prst="rect">
            <a:avLst/>
          </a:prstGeom>
          <a:solidFill>
            <a:srgbClr val="FFCC99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MX" b="1">
                <a:solidFill>
                  <a:srgbClr val="2F2B20"/>
                </a:solidFill>
              </a:rPr>
              <a:t>miedo</a:t>
            </a:r>
            <a:endParaRPr lang="es-ES" b="1">
              <a:solidFill>
                <a:srgbClr val="2F2B20"/>
              </a:solidFill>
            </a:endParaRPr>
          </a:p>
        </p:txBody>
      </p:sp>
      <p:sp>
        <p:nvSpPr>
          <p:cNvPr id="17438" name="Rectangle 30"/>
          <p:cNvSpPr>
            <a:spLocks noChangeArrowheads="1"/>
          </p:cNvSpPr>
          <p:nvPr/>
        </p:nvSpPr>
        <p:spPr bwMode="auto">
          <a:xfrm>
            <a:off x="6553200" y="2103438"/>
            <a:ext cx="2057400" cy="457200"/>
          </a:xfrm>
          <a:prstGeom prst="rect">
            <a:avLst/>
          </a:prstGeom>
          <a:solidFill>
            <a:srgbClr val="FFCC99"/>
          </a:solidFill>
          <a:ln w="38100" cmpd="dbl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r>
              <a:rPr lang="es-MX" b="1" dirty="0">
                <a:solidFill>
                  <a:srgbClr val="2F2B20"/>
                </a:solidFill>
                <a:latin typeface="Arial" charset="0"/>
                <a:ea typeface="ＭＳ Ｐゴシック" charset="0"/>
              </a:rPr>
              <a:t>ansiedad</a:t>
            </a:r>
            <a:endParaRPr lang="es-ES" b="1" dirty="0">
              <a:solidFill>
                <a:srgbClr val="2F2B2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7439" name="Rectangle 31"/>
          <p:cNvSpPr>
            <a:spLocks noChangeArrowheads="1"/>
          </p:cNvSpPr>
          <p:nvPr/>
        </p:nvSpPr>
        <p:spPr bwMode="auto">
          <a:xfrm>
            <a:off x="6553200" y="2713038"/>
            <a:ext cx="2057400" cy="487362"/>
          </a:xfrm>
          <a:prstGeom prst="rect">
            <a:avLst/>
          </a:prstGeom>
          <a:solidFill>
            <a:srgbClr val="FFCC99"/>
          </a:solidFill>
          <a:ln w="38100" cmpd="dbl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r>
              <a:rPr lang="es-MX" b="1" dirty="0">
                <a:solidFill>
                  <a:srgbClr val="2F2B20"/>
                </a:solidFill>
                <a:latin typeface="Arial" charset="0"/>
                <a:ea typeface="ＭＳ Ｐゴシック" charset="0"/>
              </a:rPr>
              <a:t>tristeza</a:t>
            </a:r>
            <a:endParaRPr lang="es-ES" b="1" dirty="0">
              <a:solidFill>
                <a:srgbClr val="2F2B2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7440" name="Rectangle 32"/>
          <p:cNvSpPr>
            <a:spLocks noChangeArrowheads="1"/>
          </p:cNvSpPr>
          <p:nvPr/>
        </p:nvSpPr>
        <p:spPr bwMode="auto">
          <a:xfrm>
            <a:off x="6553200" y="4114800"/>
            <a:ext cx="2057400" cy="457200"/>
          </a:xfrm>
          <a:prstGeom prst="rect">
            <a:avLst/>
          </a:prstGeom>
          <a:solidFill>
            <a:srgbClr val="FFCC99"/>
          </a:solidFill>
          <a:ln w="38100" cmpd="dbl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r>
              <a:rPr lang="es-MX" b="1" dirty="0">
                <a:solidFill>
                  <a:srgbClr val="2F2B20"/>
                </a:solidFill>
                <a:latin typeface="Arial" charset="0"/>
                <a:ea typeface="ＭＳ Ｐゴシック" charset="0"/>
              </a:rPr>
              <a:t>arrepentimiento</a:t>
            </a:r>
            <a:endParaRPr lang="es-ES" b="1" dirty="0">
              <a:solidFill>
                <a:srgbClr val="2F2B2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7441" name="Rectangle 33"/>
          <p:cNvSpPr>
            <a:spLocks noChangeArrowheads="1"/>
          </p:cNvSpPr>
          <p:nvPr/>
        </p:nvSpPr>
        <p:spPr bwMode="auto">
          <a:xfrm>
            <a:off x="6553200" y="3429000"/>
            <a:ext cx="2057400" cy="457200"/>
          </a:xfrm>
          <a:prstGeom prst="rect">
            <a:avLst/>
          </a:prstGeom>
          <a:solidFill>
            <a:srgbClr val="FFCC99"/>
          </a:solidFill>
          <a:ln w="38100" cmpd="dbl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r>
              <a:rPr lang="es-MX" b="1">
                <a:solidFill>
                  <a:srgbClr val="2F2B20"/>
                </a:solidFill>
              </a:rPr>
              <a:t>depresión</a:t>
            </a:r>
            <a:endParaRPr lang="es-ES" b="1">
              <a:solidFill>
                <a:srgbClr val="2F2B20"/>
              </a:solidFill>
            </a:endParaRPr>
          </a:p>
        </p:txBody>
      </p:sp>
      <p:sp>
        <p:nvSpPr>
          <p:cNvPr id="17442" name="Rectangle 34"/>
          <p:cNvSpPr>
            <a:spLocks noChangeArrowheads="1"/>
          </p:cNvSpPr>
          <p:nvPr/>
        </p:nvSpPr>
        <p:spPr bwMode="auto">
          <a:xfrm>
            <a:off x="6553200" y="4724400"/>
            <a:ext cx="2133600" cy="457200"/>
          </a:xfrm>
          <a:prstGeom prst="rect">
            <a:avLst/>
          </a:prstGeom>
          <a:solidFill>
            <a:srgbClr val="FFCC99"/>
          </a:solidFill>
          <a:ln w="38100" cmpd="dbl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r>
              <a:rPr lang="es-MX" b="1" dirty="0">
                <a:solidFill>
                  <a:srgbClr val="2F2B20"/>
                </a:solidFill>
                <a:latin typeface="Arial" charset="0"/>
                <a:ea typeface="ＭＳ Ｐゴシック" charset="0"/>
              </a:rPr>
              <a:t>culpa</a:t>
            </a:r>
            <a:endParaRPr lang="es-ES" b="1" dirty="0">
              <a:solidFill>
                <a:srgbClr val="2F2B2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7443" name="Rectangle 35"/>
          <p:cNvSpPr>
            <a:spLocks noChangeArrowheads="1"/>
          </p:cNvSpPr>
          <p:nvPr/>
        </p:nvSpPr>
        <p:spPr bwMode="auto">
          <a:xfrm>
            <a:off x="6553200" y="5334000"/>
            <a:ext cx="2057400" cy="457200"/>
          </a:xfrm>
          <a:prstGeom prst="rect">
            <a:avLst/>
          </a:prstGeom>
          <a:solidFill>
            <a:srgbClr val="FFCC99"/>
          </a:solidFill>
          <a:ln w="38100" cmpd="dbl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r>
              <a:rPr lang="es-MX" b="1" dirty="0">
                <a:solidFill>
                  <a:srgbClr val="2F2B20"/>
                </a:solidFill>
                <a:latin typeface="Arial" charset="0"/>
                <a:ea typeface="ＭＳ Ｐゴシック" charset="0"/>
              </a:rPr>
              <a:t>fastidio</a:t>
            </a:r>
            <a:endParaRPr lang="es-ES" b="1" dirty="0">
              <a:solidFill>
                <a:srgbClr val="2F2B2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7444" name="Rectangle 36"/>
          <p:cNvSpPr>
            <a:spLocks noChangeArrowheads="1"/>
          </p:cNvSpPr>
          <p:nvPr/>
        </p:nvSpPr>
        <p:spPr bwMode="auto">
          <a:xfrm>
            <a:off x="6400800" y="381000"/>
            <a:ext cx="2209800" cy="96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s-MX" b="1" dirty="0">
                <a:solidFill>
                  <a:schemeClr val="tx2"/>
                </a:solidFill>
                <a:latin typeface="Trebuchet MS" pitchFamily="34" charset="0"/>
              </a:rPr>
              <a:t>Emoción</a:t>
            </a:r>
          </a:p>
          <a:p>
            <a:pPr algn="ctr"/>
            <a:r>
              <a:rPr lang="es-MX" b="1" dirty="0">
                <a:solidFill>
                  <a:schemeClr val="tx2"/>
                </a:solidFill>
                <a:latin typeface="Trebuchet MS" pitchFamily="34" charset="0"/>
              </a:rPr>
              <a:t>C</a:t>
            </a:r>
            <a:endParaRPr lang="es-ES" b="1" dirty="0">
              <a:solidFill>
                <a:schemeClr val="tx2"/>
              </a:solidFill>
              <a:latin typeface="Trebuchet MS" pitchFamily="34" charset="0"/>
            </a:endParaRPr>
          </a:p>
        </p:txBody>
      </p:sp>
      <p:grpSp>
        <p:nvGrpSpPr>
          <p:cNvPr id="17447" name="Group 39"/>
          <p:cNvGrpSpPr>
            <a:grpSpLocks/>
          </p:cNvGrpSpPr>
          <p:nvPr/>
        </p:nvGrpSpPr>
        <p:grpSpPr bwMode="auto">
          <a:xfrm>
            <a:off x="3352800" y="6019800"/>
            <a:ext cx="2895600" cy="457200"/>
            <a:chOff x="2208" y="3408"/>
            <a:chExt cx="1788" cy="288"/>
          </a:xfrm>
        </p:grpSpPr>
        <p:sp>
          <p:nvSpPr>
            <p:cNvPr id="17448" name="Rectangle 40"/>
            <p:cNvSpPr>
              <a:spLocks noChangeArrowheads="1"/>
            </p:cNvSpPr>
            <p:nvPr/>
          </p:nvSpPr>
          <p:spPr bwMode="auto">
            <a:xfrm>
              <a:off x="2208" y="3408"/>
              <a:ext cx="1296" cy="288"/>
            </a:xfrm>
            <a:prstGeom prst="rect">
              <a:avLst/>
            </a:prstGeom>
            <a:solidFill>
              <a:schemeClr val="tx1"/>
            </a:solidFill>
            <a:ln w="38100" cmpd="dbl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r>
                <a:rPr lang="es-MX" b="1">
                  <a:solidFill>
                    <a:schemeClr val="bg1"/>
                  </a:solidFill>
                  <a:latin typeface="Arial" charset="0"/>
                  <a:ea typeface="ＭＳ Ｐゴシック" charset="0"/>
                </a:rPr>
                <a:t>irracional</a:t>
              </a:r>
              <a:endParaRPr lang="es-ES" b="1">
                <a:solidFill>
                  <a:schemeClr val="bg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7449" name="Line 41"/>
            <p:cNvSpPr>
              <a:spLocks noChangeShapeType="1"/>
            </p:cNvSpPr>
            <p:nvPr/>
          </p:nvSpPr>
          <p:spPr bwMode="auto">
            <a:xfrm>
              <a:off x="3552" y="3571"/>
              <a:ext cx="4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s-ES">
                <a:latin typeface="Times New Roman" charset="0"/>
                <a:ea typeface="ＭＳ Ｐゴシック" charset="0"/>
              </a:endParaRPr>
            </a:p>
          </p:txBody>
        </p:sp>
      </p:grpSp>
      <p:sp>
        <p:nvSpPr>
          <p:cNvPr id="17450" name="Rectangle 42"/>
          <p:cNvSpPr>
            <a:spLocks noChangeArrowheads="1"/>
          </p:cNvSpPr>
          <p:nvPr/>
        </p:nvSpPr>
        <p:spPr bwMode="auto">
          <a:xfrm>
            <a:off x="6553200" y="5943600"/>
            <a:ext cx="2057400" cy="457200"/>
          </a:xfrm>
          <a:prstGeom prst="rect">
            <a:avLst/>
          </a:prstGeom>
          <a:solidFill>
            <a:srgbClr val="FFCC99"/>
          </a:solidFill>
          <a:ln w="38100" cmpd="dbl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r>
              <a:rPr lang="es-MX" b="1" dirty="0">
                <a:solidFill>
                  <a:srgbClr val="2F2B20"/>
                </a:solidFill>
                <a:latin typeface="Arial" charset="0"/>
                <a:ea typeface="ＭＳ Ｐゴシック" charset="0"/>
              </a:rPr>
              <a:t>ira</a:t>
            </a:r>
            <a:endParaRPr lang="es-ES" b="1" dirty="0">
              <a:solidFill>
                <a:srgbClr val="2F2B20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4077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  <p:bldP spid="17411" grpId="0" autoUpdateAnimBg="0"/>
      <p:bldP spid="17412" grpId="0" animBg="1" autoUpdateAnimBg="0"/>
      <p:bldP spid="17413" grpId="0" animBg="1" autoUpdateAnimBg="0"/>
      <p:bldP spid="17414" grpId="0" animBg="1" autoUpdateAnimBg="0"/>
      <p:bldP spid="17415" grpId="0" animBg="1" autoUpdateAnimBg="0"/>
      <p:bldP spid="17437" grpId="0" animBg="1" autoUpdateAnimBg="0"/>
      <p:bldP spid="17438" grpId="0" animBg="1" autoUpdateAnimBg="0"/>
      <p:bldP spid="17439" grpId="0" animBg="1" autoUpdateAnimBg="0"/>
      <p:bldP spid="17440" grpId="0" animBg="1" autoUpdateAnimBg="0"/>
      <p:bldP spid="17441" grpId="0" animBg="1" autoUpdateAnimBg="0"/>
      <p:bldP spid="17442" grpId="0" animBg="1" autoUpdateAnimBg="0"/>
      <p:bldP spid="17443" grpId="0" animBg="1" autoUpdateAnimBg="0"/>
      <p:bldP spid="17444" grpId="0" autoUpdateAnimBg="0"/>
      <p:bldP spid="17450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533400" y="685800"/>
            <a:ext cx="1905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s-MX" b="1" dirty="0">
                <a:latin typeface="Trebuchet MS" pitchFamily="34" charset="0"/>
              </a:rPr>
              <a:t>Evento</a:t>
            </a:r>
          </a:p>
          <a:p>
            <a:pPr algn="ctr"/>
            <a:r>
              <a:rPr lang="es-MX" b="1" dirty="0">
                <a:latin typeface="Trebuchet MS" pitchFamily="34" charset="0"/>
              </a:rPr>
              <a:t>A</a:t>
            </a:r>
          </a:p>
          <a:p>
            <a:pPr algn="ctr"/>
            <a:r>
              <a:rPr lang="es-MX" sz="2800" dirty="0">
                <a:solidFill>
                  <a:schemeClr val="tx2"/>
                </a:solidFill>
              </a:rPr>
              <a:t> </a:t>
            </a:r>
            <a:endParaRPr lang="es-ES" sz="2800" dirty="0">
              <a:solidFill>
                <a:schemeClr val="tx2"/>
              </a:solidFill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200400" y="533400"/>
            <a:ext cx="2362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s-MX" b="1" dirty="0">
                <a:latin typeface="Trebuchet MS" pitchFamily="34" charset="0"/>
              </a:rPr>
              <a:t>Esquema</a:t>
            </a:r>
          </a:p>
          <a:p>
            <a:pPr algn="ctr"/>
            <a:r>
              <a:rPr lang="es-MX" b="1" dirty="0">
                <a:latin typeface="Trebuchet MS" pitchFamily="34" charset="0"/>
              </a:rPr>
              <a:t>B</a:t>
            </a:r>
          </a:p>
          <a:p>
            <a:pPr algn="ctr"/>
            <a:endParaRPr lang="es-ES" sz="2800" dirty="0">
              <a:solidFill>
                <a:schemeClr val="tx2"/>
              </a:solidFill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457200" y="1524000"/>
            <a:ext cx="2286000" cy="990600"/>
          </a:xfrm>
          <a:prstGeom prst="rect">
            <a:avLst/>
          </a:prstGeom>
          <a:solidFill>
            <a:srgbClr val="F6B0EE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MX" b="1" dirty="0">
                <a:solidFill>
                  <a:srgbClr val="2F2B20"/>
                </a:solidFill>
              </a:rPr>
              <a:t>Exposición</a:t>
            </a:r>
            <a:r>
              <a:rPr lang="es-MX" sz="2000" b="1" dirty="0">
                <a:solidFill>
                  <a:schemeClr val="bg2"/>
                </a:solidFill>
              </a:rPr>
              <a:t> </a:t>
            </a:r>
            <a:endParaRPr lang="es-ES" sz="2000" b="1" dirty="0">
              <a:solidFill>
                <a:schemeClr val="bg2"/>
              </a:solidFill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468313" y="2743200"/>
            <a:ext cx="2209800" cy="1143000"/>
          </a:xfrm>
          <a:prstGeom prst="rect">
            <a:avLst/>
          </a:prstGeom>
          <a:solidFill>
            <a:srgbClr val="F6B0EE"/>
          </a:solidFill>
          <a:ln w="38100" cmpd="dbl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r>
              <a:rPr lang="es-MX" b="1" dirty="0">
                <a:solidFill>
                  <a:srgbClr val="2F2B20"/>
                </a:solidFill>
              </a:rPr>
              <a:t>Amenaza de pérdida de exclusividad</a:t>
            </a:r>
            <a:endParaRPr lang="es-ES" b="1" dirty="0">
              <a:solidFill>
                <a:srgbClr val="2F2B20"/>
              </a:solidFill>
            </a:endParaRP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457200" y="4114800"/>
            <a:ext cx="2114550" cy="1143000"/>
          </a:xfrm>
          <a:prstGeom prst="rect">
            <a:avLst/>
          </a:prstGeom>
          <a:solidFill>
            <a:srgbClr val="F6B0EE"/>
          </a:solidFill>
          <a:ln w="38100" cmpd="dbl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r>
              <a:rPr lang="es-MX" b="1" dirty="0">
                <a:solidFill>
                  <a:srgbClr val="2F2B20"/>
                </a:solidFill>
              </a:rPr>
              <a:t>Amenaza de alguien más competente</a:t>
            </a:r>
            <a:endParaRPr lang="es-ES" b="1" dirty="0">
              <a:solidFill>
                <a:srgbClr val="2F2B20"/>
              </a:solidFill>
            </a:endParaRP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457200" y="5334000"/>
            <a:ext cx="2114550" cy="1143000"/>
          </a:xfrm>
          <a:prstGeom prst="rect">
            <a:avLst/>
          </a:prstGeom>
          <a:solidFill>
            <a:srgbClr val="F6B0EE"/>
          </a:solidFill>
          <a:ln w="38100" cmpd="dbl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r>
              <a:rPr lang="es-MX" b="1" dirty="0">
                <a:solidFill>
                  <a:srgbClr val="2F2B20"/>
                </a:solidFill>
              </a:rPr>
              <a:t>Gran éxito o motivo de bienestar</a:t>
            </a:r>
            <a:endParaRPr lang="es-ES" b="1" dirty="0">
              <a:solidFill>
                <a:srgbClr val="2F2B20"/>
              </a:solidFill>
            </a:endParaRPr>
          </a:p>
        </p:txBody>
      </p:sp>
      <p:grpSp>
        <p:nvGrpSpPr>
          <p:cNvPr id="19464" name="Group 8"/>
          <p:cNvGrpSpPr>
            <a:grpSpLocks/>
          </p:cNvGrpSpPr>
          <p:nvPr/>
        </p:nvGrpSpPr>
        <p:grpSpPr bwMode="auto">
          <a:xfrm>
            <a:off x="3352800" y="1524000"/>
            <a:ext cx="2971800" cy="457200"/>
            <a:chOff x="2160" y="960"/>
            <a:chExt cx="1824" cy="288"/>
          </a:xfrm>
        </p:grpSpPr>
        <p:sp>
          <p:nvSpPr>
            <p:cNvPr id="25641" name="Rectangle 9"/>
            <p:cNvSpPr>
              <a:spLocks noChangeArrowheads="1"/>
            </p:cNvSpPr>
            <p:nvPr/>
          </p:nvSpPr>
          <p:spPr bwMode="auto">
            <a:xfrm>
              <a:off x="2160" y="960"/>
              <a:ext cx="1296" cy="288"/>
            </a:xfrm>
            <a:prstGeom prst="rect">
              <a:avLst/>
            </a:prstGeom>
            <a:solidFill>
              <a:schemeClr val="tx1"/>
            </a:solidFill>
            <a:ln w="38100" cmpd="dbl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s-MX" b="1" dirty="0">
                  <a:solidFill>
                    <a:schemeClr val="bg1"/>
                  </a:solidFill>
                </a:rPr>
                <a:t>r</a:t>
              </a:r>
              <a:r>
                <a:rPr lang="es-MX" b="1" dirty="0" smtClean="0">
                  <a:solidFill>
                    <a:schemeClr val="bg1"/>
                  </a:solidFill>
                </a:rPr>
                <a:t>acional</a:t>
              </a:r>
              <a:endParaRPr lang="es-ES" b="1" dirty="0">
                <a:solidFill>
                  <a:schemeClr val="bg1"/>
                </a:solidFill>
              </a:endParaRPr>
            </a:p>
          </p:txBody>
        </p:sp>
        <p:sp>
          <p:nvSpPr>
            <p:cNvPr id="19466" name="Line 10"/>
            <p:cNvSpPr>
              <a:spLocks noChangeShapeType="1"/>
            </p:cNvSpPr>
            <p:nvPr/>
          </p:nvSpPr>
          <p:spPr bwMode="auto">
            <a:xfrm>
              <a:off x="3515" y="1104"/>
              <a:ext cx="46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s-ES">
                <a:latin typeface="Times New Roman" charset="0"/>
                <a:ea typeface="ＭＳ Ｐゴシック" charset="0"/>
              </a:endParaRPr>
            </a:p>
          </p:txBody>
        </p:sp>
      </p:grpSp>
      <p:grpSp>
        <p:nvGrpSpPr>
          <p:cNvPr id="19467" name="Group 11"/>
          <p:cNvGrpSpPr>
            <a:grpSpLocks/>
          </p:cNvGrpSpPr>
          <p:nvPr/>
        </p:nvGrpSpPr>
        <p:grpSpPr bwMode="auto">
          <a:xfrm>
            <a:off x="3352800" y="2133600"/>
            <a:ext cx="2971800" cy="457200"/>
            <a:chOff x="2160" y="1325"/>
            <a:chExt cx="1801" cy="288"/>
          </a:xfrm>
        </p:grpSpPr>
        <p:sp>
          <p:nvSpPr>
            <p:cNvPr id="19468" name="Rectangle 12"/>
            <p:cNvSpPr>
              <a:spLocks noChangeArrowheads="1"/>
            </p:cNvSpPr>
            <p:nvPr/>
          </p:nvSpPr>
          <p:spPr bwMode="auto">
            <a:xfrm>
              <a:off x="2160" y="1325"/>
              <a:ext cx="1296" cy="288"/>
            </a:xfrm>
            <a:prstGeom prst="rect">
              <a:avLst/>
            </a:prstGeom>
            <a:solidFill>
              <a:schemeClr val="tx1"/>
            </a:solidFill>
            <a:ln w="38100" cmpd="dbl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r>
                <a:rPr lang="es-MX" b="1">
                  <a:solidFill>
                    <a:schemeClr val="bg1"/>
                  </a:solidFill>
                  <a:latin typeface="Arial" charset="0"/>
                  <a:ea typeface="ＭＳ Ｐゴシック" charset="0"/>
                </a:rPr>
                <a:t>irracional</a:t>
              </a:r>
              <a:endParaRPr lang="es-ES" b="1">
                <a:solidFill>
                  <a:schemeClr val="bg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9469" name="Line 13"/>
            <p:cNvSpPr>
              <a:spLocks noChangeShapeType="1"/>
            </p:cNvSpPr>
            <p:nvPr/>
          </p:nvSpPr>
          <p:spPr bwMode="auto">
            <a:xfrm>
              <a:off x="3504" y="1459"/>
              <a:ext cx="45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s-ES">
                <a:latin typeface="Times New Roman" charset="0"/>
                <a:ea typeface="ＭＳ Ｐゴシック" charset="0"/>
              </a:endParaRPr>
            </a:p>
          </p:txBody>
        </p:sp>
      </p:grpSp>
      <p:grpSp>
        <p:nvGrpSpPr>
          <p:cNvPr id="19470" name="Group 14"/>
          <p:cNvGrpSpPr>
            <a:grpSpLocks/>
          </p:cNvGrpSpPr>
          <p:nvPr/>
        </p:nvGrpSpPr>
        <p:grpSpPr bwMode="auto">
          <a:xfrm>
            <a:off x="3352800" y="2743200"/>
            <a:ext cx="2971800" cy="487363"/>
            <a:chOff x="2160" y="1709"/>
            <a:chExt cx="1824" cy="307"/>
          </a:xfrm>
        </p:grpSpPr>
        <p:sp>
          <p:nvSpPr>
            <p:cNvPr id="19471" name="Rectangle 15"/>
            <p:cNvSpPr>
              <a:spLocks noChangeArrowheads="1"/>
            </p:cNvSpPr>
            <p:nvPr/>
          </p:nvSpPr>
          <p:spPr bwMode="auto">
            <a:xfrm>
              <a:off x="2160" y="1709"/>
              <a:ext cx="1296" cy="307"/>
            </a:xfrm>
            <a:prstGeom prst="rect">
              <a:avLst/>
            </a:prstGeom>
            <a:solidFill>
              <a:schemeClr val="tx1"/>
            </a:solidFill>
            <a:ln w="38100" cmpd="dbl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r>
                <a:rPr lang="es-MX" b="1">
                  <a:solidFill>
                    <a:schemeClr val="bg1"/>
                  </a:solidFill>
                  <a:latin typeface="Arial" charset="0"/>
                  <a:ea typeface="ＭＳ Ｐゴシック" charset="0"/>
                </a:rPr>
                <a:t>racional</a:t>
              </a:r>
              <a:endParaRPr lang="es-ES" b="1">
                <a:solidFill>
                  <a:schemeClr val="bg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9472" name="Line 16"/>
            <p:cNvSpPr>
              <a:spLocks noChangeShapeType="1"/>
            </p:cNvSpPr>
            <p:nvPr/>
          </p:nvSpPr>
          <p:spPr bwMode="auto">
            <a:xfrm>
              <a:off x="3527" y="1891"/>
              <a:ext cx="45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s-ES">
                <a:latin typeface="Times New Roman" charset="0"/>
                <a:ea typeface="ＭＳ Ｐゴシック" charset="0"/>
              </a:endParaRPr>
            </a:p>
          </p:txBody>
        </p:sp>
      </p:grpSp>
      <p:grpSp>
        <p:nvGrpSpPr>
          <p:cNvPr id="19473" name="Group 17"/>
          <p:cNvGrpSpPr>
            <a:grpSpLocks/>
          </p:cNvGrpSpPr>
          <p:nvPr/>
        </p:nvGrpSpPr>
        <p:grpSpPr bwMode="auto">
          <a:xfrm>
            <a:off x="3352800" y="4114800"/>
            <a:ext cx="2895600" cy="457200"/>
            <a:chOff x="2208" y="2592"/>
            <a:chExt cx="1776" cy="288"/>
          </a:xfrm>
        </p:grpSpPr>
        <p:sp>
          <p:nvSpPr>
            <p:cNvPr id="19474" name="Rectangle 18"/>
            <p:cNvSpPr>
              <a:spLocks noChangeArrowheads="1"/>
            </p:cNvSpPr>
            <p:nvPr/>
          </p:nvSpPr>
          <p:spPr bwMode="auto">
            <a:xfrm>
              <a:off x="2208" y="2592"/>
              <a:ext cx="1296" cy="288"/>
            </a:xfrm>
            <a:prstGeom prst="rect">
              <a:avLst/>
            </a:prstGeom>
            <a:solidFill>
              <a:schemeClr val="tx1"/>
            </a:solidFill>
            <a:ln w="38100" cmpd="dbl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r>
                <a:rPr lang="es-MX" b="1">
                  <a:solidFill>
                    <a:schemeClr val="bg1"/>
                  </a:solidFill>
                  <a:latin typeface="Arial" charset="0"/>
                  <a:ea typeface="ＭＳ Ｐゴシック" charset="0"/>
                </a:rPr>
                <a:t>racional</a:t>
              </a:r>
              <a:endParaRPr lang="es-ES" b="1">
                <a:solidFill>
                  <a:schemeClr val="bg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9475" name="Line 19"/>
            <p:cNvSpPr>
              <a:spLocks noChangeShapeType="1"/>
            </p:cNvSpPr>
            <p:nvPr/>
          </p:nvSpPr>
          <p:spPr bwMode="auto">
            <a:xfrm>
              <a:off x="3540" y="2755"/>
              <a:ext cx="4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s-ES">
                <a:latin typeface="Times New Roman" charset="0"/>
                <a:ea typeface="ＭＳ Ｐゴシック" charset="0"/>
              </a:endParaRPr>
            </a:p>
          </p:txBody>
        </p:sp>
      </p:grpSp>
      <p:grpSp>
        <p:nvGrpSpPr>
          <p:cNvPr id="19476" name="Group 20"/>
          <p:cNvGrpSpPr>
            <a:grpSpLocks/>
          </p:cNvGrpSpPr>
          <p:nvPr/>
        </p:nvGrpSpPr>
        <p:grpSpPr bwMode="auto">
          <a:xfrm>
            <a:off x="3352800" y="3429000"/>
            <a:ext cx="2895600" cy="457200"/>
            <a:chOff x="2160" y="2160"/>
            <a:chExt cx="1776" cy="288"/>
          </a:xfrm>
        </p:grpSpPr>
        <p:sp>
          <p:nvSpPr>
            <p:cNvPr id="19477" name="Rectangle 21"/>
            <p:cNvSpPr>
              <a:spLocks noChangeArrowheads="1"/>
            </p:cNvSpPr>
            <p:nvPr/>
          </p:nvSpPr>
          <p:spPr bwMode="auto">
            <a:xfrm>
              <a:off x="2160" y="2160"/>
              <a:ext cx="1296" cy="288"/>
            </a:xfrm>
            <a:prstGeom prst="rect">
              <a:avLst/>
            </a:prstGeom>
            <a:solidFill>
              <a:schemeClr val="tx1"/>
            </a:solidFill>
            <a:ln w="38100" cmpd="dbl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r>
                <a:rPr lang="es-MX" b="1">
                  <a:solidFill>
                    <a:schemeClr val="bg1"/>
                  </a:solidFill>
                  <a:latin typeface="Arial" charset="0"/>
                  <a:ea typeface="ＭＳ Ｐゴシック" charset="0"/>
                </a:rPr>
                <a:t>irracional</a:t>
              </a:r>
              <a:endParaRPr lang="es-ES" b="1">
                <a:solidFill>
                  <a:schemeClr val="bg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9478" name="Line 22"/>
            <p:cNvSpPr>
              <a:spLocks noChangeShapeType="1"/>
            </p:cNvSpPr>
            <p:nvPr/>
          </p:nvSpPr>
          <p:spPr bwMode="auto">
            <a:xfrm>
              <a:off x="3511" y="2323"/>
              <a:ext cx="42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s-ES">
                <a:latin typeface="Times New Roman" charset="0"/>
                <a:ea typeface="ＭＳ Ｐゴシック" charset="0"/>
              </a:endParaRPr>
            </a:p>
          </p:txBody>
        </p:sp>
      </p:grpSp>
      <p:grpSp>
        <p:nvGrpSpPr>
          <p:cNvPr id="19479" name="Group 23"/>
          <p:cNvGrpSpPr>
            <a:grpSpLocks/>
          </p:cNvGrpSpPr>
          <p:nvPr/>
        </p:nvGrpSpPr>
        <p:grpSpPr bwMode="auto">
          <a:xfrm>
            <a:off x="3352800" y="4724400"/>
            <a:ext cx="2895600" cy="457200"/>
            <a:chOff x="2208" y="2976"/>
            <a:chExt cx="1776" cy="288"/>
          </a:xfrm>
        </p:grpSpPr>
        <p:sp>
          <p:nvSpPr>
            <p:cNvPr id="19480" name="Rectangle 24"/>
            <p:cNvSpPr>
              <a:spLocks noChangeArrowheads="1"/>
            </p:cNvSpPr>
            <p:nvPr/>
          </p:nvSpPr>
          <p:spPr bwMode="auto">
            <a:xfrm>
              <a:off x="2208" y="2976"/>
              <a:ext cx="1296" cy="288"/>
            </a:xfrm>
            <a:prstGeom prst="rect">
              <a:avLst/>
            </a:prstGeom>
            <a:solidFill>
              <a:schemeClr val="tx1"/>
            </a:solidFill>
            <a:ln w="38100" cmpd="dbl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r>
                <a:rPr lang="es-MX" b="1">
                  <a:solidFill>
                    <a:schemeClr val="bg1"/>
                  </a:solidFill>
                  <a:latin typeface="Arial" charset="0"/>
                  <a:ea typeface="ＭＳ Ｐゴシック" charset="0"/>
                </a:rPr>
                <a:t>irracional</a:t>
              </a:r>
              <a:endParaRPr lang="es-ES" b="1">
                <a:solidFill>
                  <a:schemeClr val="bg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9481" name="Line 25"/>
            <p:cNvSpPr>
              <a:spLocks noChangeShapeType="1"/>
            </p:cNvSpPr>
            <p:nvPr/>
          </p:nvSpPr>
          <p:spPr bwMode="auto">
            <a:xfrm>
              <a:off x="3540" y="3139"/>
              <a:ext cx="4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s-ES">
                <a:latin typeface="Times New Roman" charset="0"/>
                <a:ea typeface="ＭＳ Ｐゴシック" charset="0"/>
              </a:endParaRPr>
            </a:p>
          </p:txBody>
        </p:sp>
      </p:grpSp>
      <p:grpSp>
        <p:nvGrpSpPr>
          <p:cNvPr id="19482" name="Group 26"/>
          <p:cNvGrpSpPr>
            <a:grpSpLocks/>
          </p:cNvGrpSpPr>
          <p:nvPr/>
        </p:nvGrpSpPr>
        <p:grpSpPr bwMode="auto">
          <a:xfrm>
            <a:off x="3352800" y="5410200"/>
            <a:ext cx="2895600" cy="457200"/>
            <a:chOff x="2208" y="3408"/>
            <a:chExt cx="1788" cy="288"/>
          </a:xfrm>
        </p:grpSpPr>
        <p:sp>
          <p:nvSpPr>
            <p:cNvPr id="19483" name="Rectangle 27"/>
            <p:cNvSpPr>
              <a:spLocks noChangeArrowheads="1"/>
            </p:cNvSpPr>
            <p:nvPr/>
          </p:nvSpPr>
          <p:spPr bwMode="auto">
            <a:xfrm>
              <a:off x="2208" y="3408"/>
              <a:ext cx="1296" cy="288"/>
            </a:xfrm>
            <a:prstGeom prst="rect">
              <a:avLst/>
            </a:prstGeom>
            <a:solidFill>
              <a:schemeClr val="tx1"/>
            </a:solidFill>
            <a:ln w="38100" cmpd="dbl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r>
                <a:rPr lang="es-MX" b="1">
                  <a:solidFill>
                    <a:schemeClr val="bg1"/>
                  </a:solidFill>
                  <a:latin typeface="Arial" charset="0"/>
                  <a:ea typeface="ＭＳ Ｐゴシック" charset="0"/>
                </a:rPr>
                <a:t>racional</a:t>
              </a:r>
              <a:endParaRPr lang="es-ES" b="1">
                <a:solidFill>
                  <a:schemeClr val="bg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9484" name="Line 28"/>
            <p:cNvSpPr>
              <a:spLocks noChangeShapeType="1"/>
            </p:cNvSpPr>
            <p:nvPr/>
          </p:nvSpPr>
          <p:spPr bwMode="auto">
            <a:xfrm>
              <a:off x="3552" y="3571"/>
              <a:ext cx="4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s-ES">
                <a:latin typeface="Times New Roman" charset="0"/>
                <a:ea typeface="ＭＳ Ｐゴシック" charset="0"/>
              </a:endParaRPr>
            </a:p>
          </p:txBody>
        </p:sp>
      </p:grpSp>
      <p:sp>
        <p:nvSpPr>
          <p:cNvPr id="19485" name="Rectangle 29"/>
          <p:cNvSpPr>
            <a:spLocks noChangeArrowheads="1"/>
          </p:cNvSpPr>
          <p:nvPr/>
        </p:nvSpPr>
        <p:spPr bwMode="auto">
          <a:xfrm>
            <a:off x="6553200" y="1524000"/>
            <a:ext cx="2057400" cy="457200"/>
          </a:xfrm>
          <a:prstGeom prst="rect">
            <a:avLst/>
          </a:prstGeom>
          <a:solidFill>
            <a:srgbClr val="FFCC99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MX" b="1">
                <a:solidFill>
                  <a:srgbClr val="2F2B20"/>
                </a:solidFill>
              </a:rPr>
              <a:t>incomodidad</a:t>
            </a:r>
            <a:endParaRPr lang="es-ES" b="1">
              <a:solidFill>
                <a:srgbClr val="2F2B20"/>
              </a:solidFill>
            </a:endParaRPr>
          </a:p>
        </p:txBody>
      </p:sp>
      <p:sp>
        <p:nvSpPr>
          <p:cNvPr id="19486" name="Rectangle 30"/>
          <p:cNvSpPr>
            <a:spLocks noChangeArrowheads="1"/>
          </p:cNvSpPr>
          <p:nvPr/>
        </p:nvSpPr>
        <p:spPr bwMode="auto">
          <a:xfrm>
            <a:off x="6553200" y="2103438"/>
            <a:ext cx="2057400" cy="457200"/>
          </a:xfrm>
          <a:prstGeom prst="rect">
            <a:avLst/>
          </a:prstGeom>
          <a:solidFill>
            <a:srgbClr val="FFCC99"/>
          </a:solidFill>
          <a:ln w="38100" cmpd="dbl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r>
              <a:rPr lang="es-MX" b="1" dirty="0">
                <a:solidFill>
                  <a:srgbClr val="2F2B20"/>
                </a:solidFill>
                <a:latin typeface="Arial" charset="0"/>
                <a:ea typeface="ＭＳ Ｐゴシック" charset="0"/>
              </a:rPr>
              <a:t>verguenza</a:t>
            </a:r>
            <a:endParaRPr lang="es-ES" b="1" dirty="0">
              <a:solidFill>
                <a:srgbClr val="2F2B2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9487" name="Rectangle 31"/>
          <p:cNvSpPr>
            <a:spLocks noChangeArrowheads="1"/>
          </p:cNvSpPr>
          <p:nvPr/>
        </p:nvSpPr>
        <p:spPr bwMode="auto">
          <a:xfrm>
            <a:off x="6553200" y="2713038"/>
            <a:ext cx="2057400" cy="487362"/>
          </a:xfrm>
          <a:prstGeom prst="rect">
            <a:avLst/>
          </a:prstGeom>
          <a:solidFill>
            <a:srgbClr val="FFCC99"/>
          </a:solidFill>
          <a:ln w="38100" cmpd="dbl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r>
              <a:rPr lang="es-MX" b="1" dirty="0">
                <a:solidFill>
                  <a:srgbClr val="2F2B20"/>
                </a:solidFill>
                <a:latin typeface="Arial" charset="0"/>
                <a:ea typeface="ＭＳ Ｐゴシック" charset="0"/>
              </a:rPr>
              <a:t>celos</a:t>
            </a:r>
            <a:endParaRPr lang="es-ES" b="1" dirty="0">
              <a:solidFill>
                <a:srgbClr val="2F2B2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9488" name="Rectangle 32"/>
          <p:cNvSpPr>
            <a:spLocks noChangeArrowheads="1"/>
          </p:cNvSpPr>
          <p:nvPr/>
        </p:nvSpPr>
        <p:spPr bwMode="auto">
          <a:xfrm>
            <a:off x="6553200" y="4114800"/>
            <a:ext cx="2057400" cy="457200"/>
          </a:xfrm>
          <a:prstGeom prst="rect">
            <a:avLst/>
          </a:prstGeom>
          <a:solidFill>
            <a:srgbClr val="FFCC99"/>
          </a:solidFill>
          <a:ln w="38100" cmpd="dbl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r>
              <a:rPr lang="es-MX" b="1" dirty="0">
                <a:solidFill>
                  <a:srgbClr val="2F2B20"/>
                </a:solidFill>
                <a:latin typeface="Arial" charset="0"/>
                <a:ea typeface="ＭＳ Ｐゴシック" charset="0"/>
              </a:rPr>
              <a:t>e</a:t>
            </a:r>
            <a:r>
              <a:rPr lang="es-MX" b="1" dirty="0" smtClean="0">
                <a:solidFill>
                  <a:srgbClr val="2F2B20"/>
                </a:solidFill>
                <a:latin typeface="Arial" charset="0"/>
                <a:ea typeface="ＭＳ Ｐゴシック" charset="0"/>
              </a:rPr>
              <a:t>nvidia -</a:t>
            </a:r>
            <a:endParaRPr lang="es-ES" b="1" dirty="0">
              <a:solidFill>
                <a:srgbClr val="2F2B2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9489" name="Rectangle 33"/>
          <p:cNvSpPr>
            <a:spLocks noChangeArrowheads="1"/>
          </p:cNvSpPr>
          <p:nvPr/>
        </p:nvSpPr>
        <p:spPr bwMode="auto">
          <a:xfrm>
            <a:off x="6553200" y="3429000"/>
            <a:ext cx="2057400" cy="457200"/>
          </a:xfrm>
          <a:prstGeom prst="rect">
            <a:avLst/>
          </a:prstGeom>
          <a:solidFill>
            <a:srgbClr val="FFCC99"/>
          </a:solidFill>
          <a:ln w="38100" cmpd="dbl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r>
              <a:rPr lang="es-MX" b="1" dirty="0">
                <a:solidFill>
                  <a:srgbClr val="2F2B20"/>
                </a:solidFill>
                <a:latin typeface="Arial" charset="0"/>
                <a:ea typeface="ＭＳ Ｐゴシック" charset="0"/>
              </a:rPr>
              <a:t>c</a:t>
            </a:r>
            <a:r>
              <a:rPr lang="es-MX" b="1" dirty="0" smtClean="0">
                <a:solidFill>
                  <a:srgbClr val="2F2B20"/>
                </a:solidFill>
                <a:latin typeface="Arial" charset="0"/>
                <a:ea typeface="ＭＳ Ｐゴシック" charset="0"/>
              </a:rPr>
              <a:t>elos excesivos</a:t>
            </a:r>
            <a:endParaRPr lang="es-ES" b="1" dirty="0">
              <a:solidFill>
                <a:srgbClr val="2F2B2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9490" name="Rectangle 34"/>
          <p:cNvSpPr>
            <a:spLocks noChangeArrowheads="1"/>
          </p:cNvSpPr>
          <p:nvPr/>
        </p:nvSpPr>
        <p:spPr bwMode="auto">
          <a:xfrm>
            <a:off x="6553200" y="4724400"/>
            <a:ext cx="2133600" cy="457200"/>
          </a:xfrm>
          <a:prstGeom prst="rect">
            <a:avLst/>
          </a:prstGeom>
          <a:solidFill>
            <a:srgbClr val="FFCC99"/>
          </a:solidFill>
          <a:ln w="38100" cmpd="dbl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r>
              <a:rPr lang="es-MX" b="1" dirty="0">
                <a:solidFill>
                  <a:srgbClr val="2F2B20"/>
                </a:solidFill>
                <a:latin typeface="Arial" charset="0"/>
                <a:ea typeface="ＭＳ Ｐゴシック" charset="0"/>
              </a:rPr>
              <a:t>e</a:t>
            </a:r>
            <a:r>
              <a:rPr lang="es-MX" b="1" dirty="0" smtClean="0">
                <a:solidFill>
                  <a:srgbClr val="2F2B20"/>
                </a:solidFill>
                <a:latin typeface="Arial" charset="0"/>
                <a:ea typeface="ＭＳ Ｐゴシック" charset="0"/>
              </a:rPr>
              <a:t>nvidia +</a:t>
            </a:r>
            <a:endParaRPr lang="es-ES" b="1" dirty="0">
              <a:solidFill>
                <a:srgbClr val="2F2B2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9491" name="Rectangle 35"/>
          <p:cNvSpPr>
            <a:spLocks noChangeArrowheads="1"/>
          </p:cNvSpPr>
          <p:nvPr/>
        </p:nvSpPr>
        <p:spPr bwMode="auto">
          <a:xfrm>
            <a:off x="6553200" y="5334000"/>
            <a:ext cx="2057400" cy="457200"/>
          </a:xfrm>
          <a:prstGeom prst="rect">
            <a:avLst/>
          </a:prstGeom>
          <a:solidFill>
            <a:srgbClr val="FFCC99"/>
          </a:solidFill>
          <a:ln w="38100" cmpd="dbl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r>
              <a:rPr lang="es-MX" b="1" dirty="0">
                <a:solidFill>
                  <a:srgbClr val="2F2B20"/>
                </a:solidFill>
                <a:latin typeface="Arial" charset="0"/>
                <a:ea typeface="ＭＳ Ｐゴシック" charset="0"/>
              </a:rPr>
              <a:t>alegria</a:t>
            </a:r>
            <a:endParaRPr lang="es-ES" b="1" dirty="0">
              <a:solidFill>
                <a:srgbClr val="2F2B2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9492" name="Rectangle 36"/>
          <p:cNvSpPr>
            <a:spLocks noChangeArrowheads="1"/>
          </p:cNvSpPr>
          <p:nvPr/>
        </p:nvSpPr>
        <p:spPr bwMode="auto">
          <a:xfrm>
            <a:off x="6408761" y="284353"/>
            <a:ext cx="2209800" cy="1121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s-MX" b="1" dirty="0"/>
              <a:t>Emoción</a:t>
            </a:r>
          </a:p>
          <a:p>
            <a:pPr algn="ctr"/>
            <a:r>
              <a:rPr lang="es-MX" b="1" dirty="0"/>
              <a:t>C</a:t>
            </a:r>
            <a:endParaRPr lang="es-ES" b="1" dirty="0"/>
          </a:p>
        </p:txBody>
      </p:sp>
      <p:grpSp>
        <p:nvGrpSpPr>
          <p:cNvPr id="19495" name="Group 39"/>
          <p:cNvGrpSpPr>
            <a:grpSpLocks/>
          </p:cNvGrpSpPr>
          <p:nvPr/>
        </p:nvGrpSpPr>
        <p:grpSpPr bwMode="auto">
          <a:xfrm>
            <a:off x="3352800" y="6019800"/>
            <a:ext cx="2895600" cy="457200"/>
            <a:chOff x="2208" y="3408"/>
            <a:chExt cx="1788" cy="288"/>
          </a:xfrm>
        </p:grpSpPr>
        <p:sp>
          <p:nvSpPr>
            <p:cNvPr id="19496" name="Rectangle 40"/>
            <p:cNvSpPr>
              <a:spLocks noChangeArrowheads="1"/>
            </p:cNvSpPr>
            <p:nvPr/>
          </p:nvSpPr>
          <p:spPr bwMode="auto">
            <a:xfrm>
              <a:off x="2208" y="3408"/>
              <a:ext cx="1296" cy="288"/>
            </a:xfrm>
            <a:prstGeom prst="rect">
              <a:avLst/>
            </a:prstGeom>
            <a:solidFill>
              <a:schemeClr val="tx1"/>
            </a:solidFill>
            <a:ln w="38100" cmpd="dbl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r>
                <a:rPr lang="es-MX" b="1">
                  <a:solidFill>
                    <a:schemeClr val="bg1"/>
                  </a:solidFill>
                  <a:latin typeface="Arial" charset="0"/>
                  <a:ea typeface="ＭＳ Ｐゴシック" charset="0"/>
                </a:rPr>
                <a:t>irracional</a:t>
              </a:r>
              <a:endParaRPr lang="es-ES" b="1">
                <a:solidFill>
                  <a:schemeClr val="bg1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9497" name="Line 41"/>
            <p:cNvSpPr>
              <a:spLocks noChangeShapeType="1"/>
            </p:cNvSpPr>
            <p:nvPr/>
          </p:nvSpPr>
          <p:spPr bwMode="auto">
            <a:xfrm>
              <a:off x="3552" y="3571"/>
              <a:ext cx="4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s-ES">
                <a:latin typeface="Times New Roman" charset="0"/>
                <a:ea typeface="ＭＳ Ｐゴシック" charset="0"/>
              </a:endParaRPr>
            </a:p>
          </p:txBody>
        </p:sp>
      </p:grpSp>
      <p:sp>
        <p:nvSpPr>
          <p:cNvPr id="19498" name="Rectangle 42"/>
          <p:cNvSpPr>
            <a:spLocks noChangeArrowheads="1"/>
          </p:cNvSpPr>
          <p:nvPr/>
        </p:nvSpPr>
        <p:spPr bwMode="auto">
          <a:xfrm>
            <a:off x="6553200" y="5943600"/>
            <a:ext cx="2057400" cy="457200"/>
          </a:xfrm>
          <a:prstGeom prst="rect">
            <a:avLst/>
          </a:prstGeom>
          <a:solidFill>
            <a:srgbClr val="FFCC99"/>
          </a:solidFill>
          <a:ln w="38100" cmpd="dbl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r>
              <a:rPr lang="es-MX" b="1" dirty="0">
                <a:solidFill>
                  <a:srgbClr val="2F2B20"/>
                </a:solidFill>
                <a:latin typeface="Arial" charset="0"/>
                <a:ea typeface="ＭＳ Ｐゴシック" charset="0"/>
              </a:rPr>
              <a:t>euforia</a:t>
            </a:r>
            <a:endParaRPr lang="es-ES" b="1" dirty="0">
              <a:solidFill>
                <a:srgbClr val="2F2B20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9315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utoUpdateAnimBg="0"/>
      <p:bldP spid="19459" grpId="0" autoUpdateAnimBg="0"/>
      <p:bldP spid="19460" grpId="0" animBg="1" autoUpdateAnimBg="0"/>
      <p:bldP spid="19461" grpId="0" animBg="1" autoUpdateAnimBg="0"/>
      <p:bldP spid="19462" grpId="0" animBg="1" autoUpdateAnimBg="0"/>
      <p:bldP spid="19463" grpId="0" animBg="1" autoUpdateAnimBg="0"/>
      <p:bldP spid="19485" grpId="0" animBg="1" autoUpdateAnimBg="0"/>
      <p:bldP spid="19486" grpId="0" animBg="1" autoUpdateAnimBg="0"/>
      <p:bldP spid="19487" grpId="0" animBg="1" autoUpdateAnimBg="0"/>
      <p:bldP spid="19488" grpId="0" animBg="1" autoUpdateAnimBg="0"/>
      <p:bldP spid="19489" grpId="0" animBg="1" autoUpdateAnimBg="0"/>
      <p:bldP spid="19490" grpId="0" animBg="1" autoUpdateAnimBg="0"/>
      <p:bldP spid="19491" grpId="0" animBg="1" autoUpdateAnimBg="0"/>
      <p:bldP spid="19492" grpId="0" autoUpdateAnimBg="0"/>
      <p:bldP spid="19498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7449974" cy="2773287"/>
          </a:xfrm>
        </p:spPr>
        <p:txBody>
          <a:bodyPr/>
          <a:lstStyle/>
          <a:p>
            <a:pPr algn="ctr" eaLnBrk="1" hangingPunct="1"/>
            <a:r>
              <a:rPr lang="es-ES_tradnl" sz="4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rebuchet MS" pitchFamily="34" charset="0"/>
              </a:rPr>
              <a:t>CREENCIAS IRRACIONALES</a:t>
            </a:r>
            <a:r>
              <a:rPr lang="es-ES_tradnl" sz="4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rebuchet MS" pitchFamily="34" charset="0"/>
              </a:rPr>
              <a:t/>
            </a:r>
            <a:br>
              <a:rPr lang="es-ES_tradnl" sz="4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rebuchet MS" pitchFamily="34" charset="0"/>
              </a:rPr>
            </a:br>
            <a:endParaRPr lang="es-ES_tradnl" sz="4800" dirty="0" smtClean="0">
              <a:solidFill>
                <a:schemeClr val="accent1">
                  <a:lumMod val="60000"/>
                  <a:lumOff val="40000"/>
                </a:schemeClr>
              </a:solidFill>
              <a:latin typeface="Trebuchet MS" pitchFamily="34" charset="0"/>
            </a:endParaRPr>
          </a:p>
        </p:txBody>
      </p:sp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>
          <a:xfrm>
            <a:off x="866442" y="4221088"/>
            <a:ext cx="7449974" cy="864096"/>
          </a:xfrm>
        </p:spPr>
        <p:txBody>
          <a:bodyPr>
            <a:normAutofit/>
          </a:bodyPr>
          <a:lstStyle/>
          <a:p>
            <a:pPr algn="ctr"/>
            <a:r>
              <a:rPr lang="es-PE" sz="2800" b="1" dirty="0" smtClean="0">
                <a:latin typeface="Trebuchet MS" panose="020B0603020202020204" pitchFamily="34" charset="0"/>
              </a:rPr>
              <a:t>Albert Ellis</a:t>
            </a:r>
            <a:endParaRPr lang="es-PE" sz="2800" b="1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892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20718</TotalTime>
  <Words>2366</Words>
  <Application>Microsoft Office PowerPoint</Application>
  <PresentationFormat>Presentación en pantalla (4:3)</PresentationFormat>
  <Paragraphs>353</Paragraphs>
  <Slides>35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35</vt:i4>
      </vt:variant>
    </vt:vector>
  </HeadingPairs>
  <TitlesOfParts>
    <vt:vector size="45" baseType="lpstr">
      <vt:lpstr>ＭＳ Ｐゴシック</vt:lpstr>
      <vt:lpstr>ＭＳ Ｐゴシック</vt:lpstr>
      <vt:lpstr>Arial</vt:lpstr>
      <vt:lpstr>Calibri</vt:lpstr>
      <vt:lpstr>Century Gothic</vt:lpstr>
      <vt:lpstr>Times New Roman</vt:lpstr>
      <vt:lpstr>Trebuchet MS</vt:lpstr>
      <vt:lpstr>Wingdings</vt:lpstr>
      <vt:lpstr>Wingdings 3</vt:lpstr>
      <vt:lpstr>Ion</vt:lpstr>
      <vt:lpstr>NIVELES DE PENSAMIENTO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CREENCIAS IRRACIONALES </vt:lpstr>
      <vt:lpstr>CREENCIA IRRACIONAL 1 </vt:lpstr>
      <vt:lpstr>CREENCIA IRRACIONAL 1</vt:lpstr>
      <vt:lpstr>CREENCIA IRRACIONAL 1</vt:lpstr>
      <vt:lpstr>CREENCIA IRRACIONAL 2</vt:lpstr>
      <vt:lpstr>CREENCIA IRRACIONAL 2</vt:lpstr>
      <vt:lpstr>CREENCIA IRRACIONAL 3</vt:lpstr>
      <vt:lpstr>CREENCIA IRRACIONAL 3</vt:lpstr>
      <vt:lpstr>CREENCIA IRRACIONAL 3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CREENCIAS IRRACIONALES</dc:title>
  <dc:creator>yuser</dc:creator>
  <cp:lastModifiedBy>Jorge Trelles O.</cp:lastModifiedBy>
  <cp:revision>50</cp:revision>
  <dcterms:created xsi:type="dcterms:W3CDTF">2014-04-03T22:24:44Z</dcterms:created>
  <dcterms:modified xsi:type="dcterms:W3CDTF">2019-08-12T10:48:29Z</dcterms:modified>
</cp:coreProperties>
</file>